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5" r:id="rId4"/>
    <p:sldId id="263" r:id="rId5"/>
    <p:sldId id="256" r:id="rId6"/>
    <p:sldId id="257" r:id="rId7"/>
    <p:sldId id="260" r:id="rId8"/>
    <p:sldId id="261" r:id="rId9"/>
    <p:sldId id="266" r:id="rId10"/>
    <p:sldId id="267" r:id="rId11"/>
    <p:sldId id="264" r:id="rId12"/>
    <p:sldId id="262" r:id="rId13"/>
    <p:sldId id="268" r:id="rId1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06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C135-D20E-44C0-9CF4-3D044104FD1C}" type="datetimeFigureOut">
              <a:rPr lang="sl-SI" smtClean="0"/>
              <a:t>10.2.2016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F537-671D-4492-B9C6-126C95E711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3466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C135-D20E-44C0-9CF4-3D044104FD1C}" type="datetimeFigureOut">
              <a:rPr lang="sl-SI" smtClean="0"/>
              <a:t>10.2.2016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F537-671D-4492-B9C6-126C95E711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54382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C135-D20E-44C0-9CF4-3D044104FD1C}" type="datetimeFigureOut">
              <a:rPr lang="sl-SI" smtClean="0"/>
              <a:t>10.2.2016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F537-671D-4492-B9C6-126C95E711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358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C135-D20E-44C0-9CF4-3D044104FD1C}" type="datetimeFigureOut">
              <a:rPr lang="sl-SI" smtClean="0"/>
              <a:t>10.2.2016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F537-671D-4492-B9C6-126C95E711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5918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C135-D20E-44C0-9CF4-3D044104FD1C}" type="datetimeFigureOut">
              <a:rPr lang="sl-SI" smtClean="0"/>
              <a:t>10.2.2016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F537-671D-4492-B9C6-126C95E711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91524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C135-D20E-44C0-9CF4-3D044104FD1C}" type="datetimeFigureOut">
              <a:rPr lang="sl-SI" smtClean="0"/>
              <a:t>10.2.2016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F537-671D-4492-B9C6-126C95E711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8520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C135-D20E-44C0-9CF4-3D044104FD1C}" type="datetimeFigureOut">
              <a:rPr lang="sl-SI" smtClean="0"/>
              <a:t>10.2.2016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F537-671D-4492-B9C6-126C95E711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518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C135-D20E-44C0-9CF4-3D044104FD1C}" type="datetimeFigureOut">
              <a:rPr lang="sl-SI" smtClean="0"/>
              <a:t>10.2.2016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F537-671D-4492-B9C6-126C95E711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8048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C135-D20E-44C0-9CF4-3D044104FD1C}" type="datetimeFigureOut">
              <a:rPr lang="sl-SI" smtClean="0"/>
              <a:t>10.2.2016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F537-671D-4492-B9C6-126C95E711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24180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C135-D20E-44C0-9CF4-3D044104FD1C}" type="datetimeFigureOut">
              <a:rPr lang="sl-SI" smtClean="0"/>
              <a:t>10.2.2016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F537-671D-4492-B9C6-126C95E711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6084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C135-D20E-44C0-9CF4-3D044104FD1C}" type="datetimeFigureOut">
              <a:rPr lang="sl-SI" smtClean="0"/>
              <a:t>10.2.2016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F537-671D-4492-B9C6-126C95E711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766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0C135-D20E-44C0-9CF4-3D044104FD1C}" type="datetimeFigureOut">
              <a:rPr lang="sl-SI" smtClean="0"/>
              <a:t>10.2.2016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0F537-671D-4492-B9C6-126C95E711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6842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en.wikipedia.org/wiki/Backtracking#/media/File:Sudoku_solved_by_bactracking.gi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Metoda sestopanja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>
                <a:solidFill>
                  <a:schemeClr val="tx1"/>
                </a:solidFill>
              </a:rPr>
              <a:t>Drenik Ana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1559893" y="764630"/>
            <a:ext cx="6024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dirty="0" smtClean="0"/>
              <a:t>Fakulteta za matematiko in fiziko, Jadranska 21, 1111 Ljubljana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5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430" y="238295"/>
            <a:ext cx="8229600" cy="1143000"/>
          </a:xfrm>
        </p:spPr>
        <p:txBody>
          <a:bodyPr/>
          <a:lstStyle/>
          <a:p>
            <a:r>
              <a:rPr lang="sl-SI" dirty="0" smtClean="0"/>
              <a:t>Labirint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124" t="29270" r="50994" b="35728"/>
          <a:stretch/>
        </p:blipFill>
        <p:spPr>
          <a:xfrm>
            <a:off x="755470" y="1700760"/>
            <a:ext cx="3168440" cy="3319318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3"/>
          <a:srcRect l="27300" t="16799" r="68500" b="38197"/>
          <a:stretch/>
        </p:blipFill>
        <p:spPr>
          <a:xfrm>
            <a:off x="5004060" y="1556740"/>
            <a:ext cx="576080" cy="3857917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3"/>
          <a:srcRect l="27826" t="61320" r="28597" b="34480"/>
          <a:stretch/>
        </p:blipFill>
        <p:spPr>
          <a:xfrm>
            <a:off x="747994" y="6021360"/>
            <a:ext cx="5976830" cy="36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40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Sudoku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u="sng" dirty="0">
                <a:hlinkClick r:id="rId2"/>
              </a:rPr>
              <a:t>https://en.wikipedia.org/wiki/Backtracking#/media/File:Sudoku_solved_by_bactracking.gif</a:t>
            </a:r>
            <a:r>
              <a:rPr lang="sl-SI" dirty="0"/>
              <a:t> </a:t>
            </a:r>
          </a:p>
        </p:txBody>
      </p:sp>
      <p:pic>
        <p:nvPicPr>
          <p:cNvPr id="1026" name="Picture 2" descr="https://upload.wikimedia.org/wikipedia/commons/thumb/f/ff/Sudoku-by-L2G-20050714.svg/250px-Sudoku-by-L2G-20050714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770" y="3140960"/>
            <a:ext cx="2880400" cy="288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21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Hamiltonovi cikli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Graf G(V,P)</a:t>
            </a:r>
          </a:p>
          <a:p>
            <a:r>
              <a:rPr lang="sl-SI" dirty="0" smtClean="0"/>
              <a:t>Začetek v vozlišču v</a:t>
            </a:r>
            <a:r>
              <a:rPr lang="sl-SI" baseline="-25000" dirty="0" smtClean="0"/>
              <a:t>1</a:t>
            </a:r>
          </a:p>
          <a:p>
            <a:r>
              <a:rPr lang="sl-SI" dirty="0" smtClean="0"/>
              <a:t>Skozi vsako vozlišče natanko enkrat</a:t>
            </a:r>
          </a:p>
          <a:p>
            <a:r>
              <a:rPr lang="sl-SI" dirty="0" smtClean="0"/>
              <a:t>Konča se v vozlišču v</a:t>
            </a:r>
            <a:r>
              <a:rPr lang="sl-SI" baseline="-25000" dirty="0" smtClean="0"/>
              <a:t>1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210" y="3356990"/>
            <a:ext cx="2376330" cy="3077347"/>
          </a:xfrm>
          <a:prstGeom prst="rect">
            <a:avLst/>
          </a:prstGeom>
        </p:spPr>
      </p:pic>
      <p:cxnSp>
        <p:nvCxnSpPr>
          <p:cNvPr id="6" name="Raven povezovalnik 5"/>
          <p:cNvCxnSpPr/>
          <p:nvPr/>
        </p:nvCxnSpPr>
        <p:spPr>
          <a:xfrm flipV="1">
            <a:off x="6228230" y="3639156"/>
            <a:ext cx="1913131" cy="58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en povezovalnik 7"/>
          <p:cNvCxnSpPr/>
          <p:nvPr/>
        </p:nvCxnSpPr>
        <p:spPr>
          <a:xfrm flipH="1">
            <a:off x="6197091" y="3639156"/>
            <a:ext cx="1944270" cy="25923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en povezovalnik 10"/>
          <p:cNvCxnSpPr/>
          <p:nvPr/>
        </p:nvCxnSpPr>
        <p:spPr>
          <a:xfrm flipV="1">
            <a:off x="6212660" y="4935336"/>
            <a:ext cx="1913131" cy="12961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en povezovalnik 12"/>
          <p:cNvCxnSpPr/>
          <p:nvPr/>
        </p:nvCxnSpPr>
        <p:spPr>
          <a:xfrm>
            <a:off x="6228230" y="4895663"/>
            <a:ext cx="191313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povezovalnik 14"/>
          <p:cNvCxnSpPr/>
          <p:nvPr/>
        </p:nvCxnSpPr>
        <p:spPr>
          <a:xfrm>
            <a:off x="6216552" y="4945717"/>
            <a:ext cx="1936485" cy="12961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en povezovalnik 19"/>
          <p:cNvCxnSpPr/>
          <p:nvPr/>
        </p:nvCxnSpPr>
        <p:spPr>
          <a:xfrm>
            <a:off x="6228230" y="3639156"/>
            <a:ext cx="1928700" cy="25923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2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Barvanje grafov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Želeli bi pobarvati države na zemljevidu tako, da nobeni sosednji dve državi ne bi bili enake barve</a:t>
            </a:r>
          </a:p>
          <a:p>
            <a:r>
              <a:rPr lang="sl-SI" dirty="0" smtClean="0"/>
              <a:t>V = {množica držav}; (</a:t>
            </a:r>
            <a:r>
              <a:rPr lang="sl-SI" dirty="0" err="1" smtClean="0"/>
              <a:t>i,j</a:t>
            </a:r>
            <a:r>
              <a:rPr lang="sl-SI" dirty="0" smtClean="0"/>
              <a:t>) </a:t>
            </a:r>
            <a:r>
              <a:rPr lang="el-GR" dirty="0" smtClean="0"/>
              <a:t>ϵ</a:t>
            </a:r>
            <a:r>
              <a:rPr lang="sl-SI" dirty="0" smtClean="0"/>
              <a:t> E, kjer i in j predstavljata sosednji državi</a:t>
            </a:r>
          </a:p>
          <a:p>
            <a:r>
              <a:rPr lang="sl-SI" dirty="0" smtClean="0"/>
              <a:t>Vsi načini barvanja z </a:t>
            </a:r>
            <a:r>
              <a:rPr lang="sl-SI" smtClean="0"/>
              <a:t>uporabo največ m barv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6104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Sestopanje (</a:t>
            </a:r>
            <a:r>
              <a:rPr lang="sl-SI" dirty="0" err="1" smtClean="0"/>
              <a:t>Backtracking</a:t>
            </a:r>
            <a:r>
              <a:rPr lang="sl-SI" dirty="0" smtClean="0"/>
              <a:t>)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Iskanje rešitve po korakih </a:t>
            </a:r>
          </a:p>
          <a:p>
            <a:pPr marL="0" indent="0">
              <a:buNone/>
            </a:pPr>
            <a:r>
              <a:rPr lang="sl-SI" dirty="0"/>
              <a:t>	</a:t>
            </a:r>
            <a:r>
              <a:rPr lang="sl-SI" dirty="0" smtClean="0"/>
              <a:t>(vektor x = x</a:t>
            </a:r>
            <a:r>
              <a:rPr lang="sl-SI" baseline="-25000" dirty="0" smtClean="0"/>
              <a:t>1</a:t>
            </a:r>
            <a:r>
              <a:rPr lang="sl-SI" dirty="0" smtClean="0"/>
              <a:t>,x</a:t>
            </a:r>
            <a:r>
              <a:rPr lang="sl-SI" baseline="-25000" dirty="0" smtClean="0"/>
              <a:t>2</a:t>
            </a:r>
            <a:r>
              <a:rPr lang="sl-SI" dirty="0" smtClean="0"/>
              <a:t>,…,</a:t>
            </a:r>
            <a:r>
              <a:rPr lang="sl-SI" dirty="0" err="1" smtClean="0"/>
              <a:t>x</a:t>
            </a:r>
            <a:r>
              <a:rPr lang="sl-SI" baseline="-25000" dirty="0" err="1" smtClean="0"/>
              <a:t>n</a:t>
            </a:r>
            <a:r>
              <a:rPr lang="sl-SI" dirty="0" smtClean="0"/>
              <a:t> </a:t>
            </a:r>
            <a:r>
              <a:rPr lang="sl-SI" dirty="0" smtClean="0"/>
              <a:t>)</a:t>
            </a:r>
          </a:p>
          <a:p>
            <a:r>
              <a:rPr lang="sl-SI" dirty="0" err="1" smtClean="0"/>
              <a:t>X</a:t>
            </a:r>
            <a:r>
              <a:rPr lang="sl-SI" baseline="-25000" dirty="0" err="1" smtClean="0"/>
              <a:t>i</a:t>
            </a:r>
            <a:r>
              <a:rPr lang="sl-SI" dirty="0" smtClean="0"/>
              <a:t> </a:t>
            </a:r>
            <a:r>
              <a:rPr lang="el-GR" dirty="0" smtClean="0"/>
              <a:t>ϵ</a:t>
            </a:r>
            <a:r>
              <a:rPr lang="sl-SI" dirty="0" smtClean="0"/>
              <a:t> S</a:t>
            </a:r>
            <a:r>
              <a:rPr lang="sl-SI" baseline="-25000" dirty="0" smtClean="0"/>
              <a:t>i</a:t>
            </a:r>
            <a:r>
              <a:rPr lang="sl-SI" dirty="0" smtClean="0"/>
              <a:t> , |S</a:t>
            </a:r>
            <a:r>
              <a:rPr lang="sl-SI" baseline="-25000" dirty="0" smtClean="0"/>
              <a:t>i</a:t>
            </a:r>
            <a:r>
              <a:rPr lang="sl-SI" dirty="0" smtClean="0"/>
              <a:t>| &lt; ∞</a:t>
            </a:r>
            <a:endParaRPr lang="sl-SI" dirty="0" smtClean="0"/>
          </a:p>
          <a:p>
            <a:r>
              <a:rPr lang="sl-SI" dirty="0" smtClean="0"/>
              <a:t>Na k-tem koraku ne moremo več naprej; sestopimo (vrnemo se en korak nazaj); gledamo preostale </a:t>
            </a:r>
            <a:r>
              <a:rPr lang="sl-SI" dirty="0" smtClean="0"/>
              <a:t>možnosti</a:t>
            </a:r>
          </a:p>
          <a:p>
            <a:r>
              <a:rPr lang="sl-SI" dirty="0" smtClean="0"/>
              <a:t>Eksplicitne, implicitne omejitve</a:t>
            </a:r>
            <a:endParaRPr lang="sl-SI" dirty="0" smtClean="0"/>
          </a:p>
          <a:p>
            <a:r>
              <a:rPr lang="sl-SI" dirty="0" smtClean="0"/>
              <a:t>Vse možne izbire vektorja x predstavimo z </a:t>
            </a:r>
            <a:r>
              <a:rPr lang="sl-SI" dirty="0" smtClean="0"/>
              <a:t>drevesom</a:t>
            </a:r>
            <a:endParaRPr lang="sl-SI" dirty="0" smtClean="0"/>
          </a:p>
          <a:p>
            <a:pPr marL="0" indent="0">
              <a:buNone/>
            </a:pPr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1567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Predstavitev z drevesom</a:t>
            </a:r>
            <a:endParaRPr lang="sl-SI" dirty="0"/>
          </a:p>
        </p:txBody>
      </p:sp>
      <p:pic>
        <p:nvPicPr>
          <p:cNvPr id="7" name="Označba mesta vsebine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50" y="1988800"/>
            <a:ext cx="4165629" cy="4104570"/>
          </a:xfrm>
        </p:spPr>
      </p:pic>
      <p:sp>
        <p:nvSpPr>
          <p:cNvPr id="8" name="PoljeZBesedilom 7"/>
          <p:cNvSpPr txBox="1"/>
          <p:nvPr/>
        </p:nvSpPr>
        <p:spPr>
          <a:xfrm>
            <a:off x="899490" y="2276840"/>
            <a:ext cx="3528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Rdeč kvadrat – rešitev</a:t>
            </a:r>
          </a:p>
          <a:p>
            <a:r>
              <a:rPr lang="sl-SI" dirty="0" smtClean="0"/>
              <a:t>Oranžne puščice - sestop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51064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Splošni algoritem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542" t="27679" r="34611" b="45273"/>
          <a:stretch/>
        </p:blipFill>
        <p:spPr>
          <a:xfrm>
            <a:off x="611449" y="1844780"/>
            <a:ext cx="7128991" cy="302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44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jeZBesedilom 4"/>
          <p:cNvSpPr txBox="1"/>
          <p:nvPr/>
        </p:nvSpPr>
        <p:spPr>
          <a:xfrm>
            <a:off x="1041236" y="520596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l-SI" dirty="0" smtClean="0"/>
              <a:t>0</a:t>
            </a:r>
            <a:endParaRPr lang="sl-SI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1838956" y="5206947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l-SI" dirty="0"/>
              <a:t>1</a:t>
            </a:r>
          </a:p>
        </p:txBody>
      </p:sp>
      <p:sp>
        <p:nvSpPr>
          <p:cNvPr id="7" name="PoljeZBesedilom 6"/>
          <p:cNvSpPr txBox="1"/>
          <p:nvPr/>
        </p:nvSpPr>
        <p:spPr>
          <a:xfrm>
            <a:off x="2585189" y="5193621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l-SI" dirty="0"/>
              <a:t>2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7812450" y="5178905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l-SI" dirty="0"/>
              <a:t>9</a:t>
            </a:r>
          </a:p>
        </p:txBody>
      </p:sp>
      <p:sp>
        <p:nvSpPr>
          <p:cNvPr id="9" name="PoljeZBesedilom 8"/>
          <p:cNvSpPr txBox="1"/>
          <p:nvPr/>
        </p:nvSpPr>
        <p:spPr>
          <a:xfrm>
            <a:off x="7020340" y="5161207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l-SI" dirty="0"/>
              <a:t>8</a:t>
            </a:r>
          </a:p>
        </p:txBody>
      </p:sp>
      <p:sp>
        <p:nvSpPr>
          <p:cNvPr id="10" name="PoljeZBesedilom 9"/>
          <p:cNvSpPr txBox="1"/>
          <p:nvPr/>
        </p:nvSpPr>
        <p:spPr>
          <a:xfrm>
            <a:off x="6189228" y="5193621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l-SI" dirty="0"/>
              <a:t>7</a:t>
            </a:r>
          </a:p>
        </p:txBody>
      </p:sp>
      <p:sp>
        <p:nvSpPr>
          <p:cNvPr id="11" name="PoljeZBesedilom 10"/>
          <p:cNvSpPr txBox="1"/>
          <p:nvPr/>
        </p:nvSpPr>
        <p:spPr>
          <a:xfrm>
            <a:off x="5537976" y="5184373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l-SI" dirty="0"/>
              <a:t>6</a:t>
            </a:r>
          </a:p>
        </p:txBody>
      </p:sp>
      <p:sp>
        <p:nvSpPr>
          <p:cNvPr id="12" name="PoljeZBesedilom 11"/>
          <p:cNvSpPr txBox="1"/>
          <p:nvPr/>
        </p:nvSpPr>
        <p:spPr>
          <a:xfrm>
            <a:off x="4785963" y="5192634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l-SI" dirty="0"/>
              <a:t>5</a:t>
            </a:r>
          </a:p>
        </p:txBody>
      </p:sp>
      <p:sp>
        <p:nvSpPr>
          <p:cNvPr id="13" name="PoljeZBesedilom 12"/>
          <p:cNvSpPr txBox="1"/>
          <p:nvPr/>
        </p:nvSpPr>
        <p:spPr>
          <a:xfrm>
            <a:off x="3280691" y="5199704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l-SI" dirty="0"/>
              <a:t>3</a:t>
            </a:r>
          </a:p>
        </p:txBody>
      </p:sp>
      <p:sp>
        <p:nvSpPr>
          <p:cNvPr id="14" name="PoljeZBesedilom 13"/>
          <p:cNvSpPr txBox="1"/>
          <p:nvPr/>
        </p:nvSpPr>
        <p:spPr>
          <a:xfrm>
            <a:off x="4082185" y="5193621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l-SI" dirty="0"/>
              <a:t>4</a:t>
            </a:r>
          </a:p>
        </p:txBody>
      </p:sp>
      <p:sp>
        <p:nvSpPr>
          <p:cNvPr id="15" name="Elipsa 14"/>
          <p:cNvSpPr/>
          <p:nvPr/>
        </p:nvSpPr>
        <p:spPr>
          <a:xfrm>
            <a:off x="4181755" y="6371571"/>
            <a:ext cx="780489" cy="3081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17" name="Raven povezovalnik 16"/>
          <p:cNvCxnSpPr/>
          <p:nvPr/>
        </p:nvCxnSpPr>
        <p:spPr>
          <a:xfrm>
            <a:off x="1221256" y="5560112"/>
            <a:ext cx="3350744" cy="1141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en povezovalnik 20"/>
          <p:cNvCxnSpPr>
            <a:stCxn id="6" idx="2"/>
          </p:cNvCxnSpPr>
          <p:nvPr/>
        </p:nvCxnSpPr>
        <p:spPr>
          <a:xfrm>
            <a:off x="1982972" y="5576279"/>
            <a:ext cx="2491933" cy="10832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ven povezovalnik 22"/>
          <p:cNvCxnSpPr/>
          <p:nvPr/>
        </p:nvCxnSpPr>
        <p:spPr>
          <a:xfrm>
            <a:off x="2737523" y="5576279"/>
            <a:ext cx="1644832" cy="1114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en povezovalnik 24"/>
          <p:cNvCxnSpPr>
            <a:endCxn id="15" idx="2"/>
          </p:cNvCxnSpPr>
          <p:nvPr/>
        </p:nvCxnSpPr>
        <p:spPr>
          <a:xfrm>
            <a:off x="3478141" y="5575292"/>
            <a:ext cx="703614" cy="950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ven povezovalnik 26"/>
          <p:cNvCxnSpPr>
            <a:stCxn id="14" idx="2"/>
          </p:cNvCxnSpPr>
          <p:nvPr/>
        </p:nvCxnSpPr>
        <p:spPr>
          <a:xfrm>
            <a:off x="4226201" y="5562953"/>
            <a:ext cx="248704" cy="841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ven povezovalnik 29"/>
          <p:cNvCxnSpPr/>
          <p:nvPr/>
        </p:nvCxnSpPr>
        <p:spPr>
          <a:xfrm flipH="1">
            <a:off x="4785963" y="5548833"/>
            <a:ext cx="3108522" cy="1086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ven povezovalnik 31"/>
          <p:cNvCxnSpPr>
            <a:stCxn id="9" idx="2"/>
            <a:endCxn id="15" idx="6"/>
          </p:cNvCxnSpPr>
          <p:nvPr/>
        </p:nvCxnSpPr>
        <p:spPr>
          <a:xfrm flipH="1">
            <a:off x="4962244" y="5530539"/>
            <a:ext cx="2202112" cy="995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ven povezovalnik 33"/>
          <p:cNvCxnSpPr>
            <a:stCxn id="10" idx="2"/>
            <a:endCxn id="15" idx="6"/>
          </p:cNvCxnSpPr>
          <p:nvPr/>
        </p:nvCxnSpPr>
        <p:spPr>
          <a:xfrm flipH="1">
            <a:off x="4962244" y="5562953"/>
            <a:ext cx="1371000" cy="9626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ven povezovalnik 35"/>
          <p:cNvCxnSpPr>
            <a:stCxn id="11" idx="2"/>
            <a:endCxn id="15" idx="7"/>
          </p:cNvCxnSpPr>
          <p:nvPr/>
        </p:nvCxnSpPr>
        <p:spPr>
          <a:xfrm flipH="1">
            <a:off x="4847944" y="5553705"/>
            <a:ext cx="834048" cy="8629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ven povezovalnik 38"/>
          <p:cNvCxnSpPr>
            <a:endCxn id="12" idx="2"/>
          </p:cNvCxnSpPr>
          <p:nvPr/>
        </p:nvCxnSpPr>
        <p:spPr>
          <a:xfrm flipV="1">
            <a:off x="4713955" y="5561966"/>
            <a:ext cx="216024" cy="849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Raven povezovalnik 137"/>
          <p:cNvCxnSpPr>
            <a:stCxn id="8" idx="2"/>
            <a:endCxn id="8" idx="2"/>
          </p:cNvCxnSpPr>
          <p:nvPr/>
        </p:nvCxnSpPr>
        <p:spPr>
          <a:xfrm>
            <a:off x="7956466" y="55482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5" name="Slika 19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581" y="3717040"/>
            <a:ext cx="5472760" cy="1444167"/>
          </a:xfrm>
          <a:prstGeom prst="rect">
            <a:avLst/>
          </a:prstGeom>
        </p:spPr>
      </p:pic>
      <p:pic>
        <p:nvPicPr>
          <p:cNvPr id="199" name="Slika 19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1841" y="4581160"/>
            <a:ext cx="1066431" cy="559806"/>
          </a:xfrm>
          <a:prstGeom prst="rect">
            <a:avLst/>
          </a:prstGeom>
        </p:spPr>
      </p:pic>
      <p:pic>
        <p:nvPicPr>
          <p:cNvPr id="202" name="Slika 2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2355" y="4770858"/>
            <a:ext cx="1066431" cy="390349"/>
          </a:xfrm>
          <a:prstGeom prst="rect">
            <a:avLst/>
          </a:prstGeom>
        </p:spPr>
      </p:pic>
      <p:pic>
        <p:nvPicPr>
          <p:cNvPr id="204" name="Slika 20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300" y="4581160"/>
            <a:ext cx="1053934" cy="564235"/>
          </a:xfrm>
          <a:prstGeom prst="rect">
            <a:avLst/>
          </a:prstGeom>
        </p:spPr>
      </p:pic>
      <p:pic>
        <p:nvPicPr>
          <p:cNvPr id="205" name="Slika 20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241" y="4770858"/>
            <a:ext cx="764037" cy="413515"/>
          </a:xfrm>
          <a:prstGeom prst="rect">
            <a:avLst/>
          </a:prstGeom>
        </p:spPr>
      </p:pic>
      <p:pic>
        <p:nvPicPr>
          <p:cNvPr id="206" name="Slika 20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267" y="4770858"/>
            <a:ext cx="821263" cy="402441"/>
          </a:xfrm>
          <a:prstGeom prst="rect">
            <a:avLst/>
          </a:prstGeom>
        </p:spPr>
      </p:pic>
      <p:pic>
        <p:nvPicPr>
          <p:cNvPr id="208" name="Slika 20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036" y="4646154"/>
            <a:ext cx="1066431" cy="559806"/>
          </a:xfrm>
          <a:prstGeom prst="rect">
            <a:avLst/>
          </a:prstGeom>
        </p:spPr>
      </p:pic>
      <p:pic>
        <p:nvPicPr>
          <p:cNvPr id="209" name="Slika 20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411" y="4624567"/>
            <a:ext cx="1066431" cy="559806"/>
          </a:xfrm>
          <a:prstGeom prst="rect">
            <a:avLst/>
          </a:prstGeom>
        </p:spPr>
      </p:pic>
      <p:pic>
        <p:nvPicPr>
          <p:cNvPr id="210" name="Slika 20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953" y="4779119"/>
            <a:ext cx="764037" cy="413515"/>
          </a:xfrm>
          <a:prstGeom prst="rect">
            <a:avLst/>
          </a:prstGeom>
        </p:spPr>
      </p:pic>
      <p:pic>
        <p:nvPicPr>
          <p:cNvPr id="211" name="Slika 2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704" y="4770858"/>
            <a:ext cx="764037" cy="413515"/>
          </a:xfrm>
          <a:prstGeom prst="rect">
            <a:avLst/>
          </a:prstGeom>
        </p:spPr>
      </p:pic>
      <p:pic>
        <p:nvPicPr>
          <p:cNvPr id="218" name="Slika 21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34"/>
          <a:stretch/>
        </p:blipFill>
        <p:spPr bwMode="auto">
          <a:xfrm>
            <a:off x="5393950" y="3126243"/>
            <a:ext cx="576084" cy="6502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1" name="Slika 22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34"/>
          <a:stretch/>
        </p:blipFill>
        <p:spPr bwMode="auto">
          <a:xfrm>
            <a:off x="4847944" y="3126243"/>
            <a:ext cx="576084" cy="6502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3" name="Slika 222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34"/>
          <a:stretch/>
        </p:blipFill>
        <p:spPr bwMode="auto">
          <a:xfrm>
            <a:off x="4283957" y="3126243"/>
            <a:ext cx="576084" cy="6502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4" name="Slika 223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34"/>
          <a:stretch/>
        </p:blipFill>
        <p:spPr bwMode="auto">
          <a:xfrm>
            <a:off x="3707873" y="3126243"/>
            <a:ext cx="576084" cy="6502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5" name="Slika 22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34"/>
          <a:stretch/>
        </p:blipFill>
        <p:spPr bwMode="auto">
          <a:xfrm>
            <a:off x="6555264" y="3126243"/>
            <a:ext cx="576084" cy="6502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6" name="Slika 22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34"/>
          <a:stretch/>
        </p:blipFill>
        <p:spPr bwMode="auto">
          <a:xfrm>
            <a:off x="5979180" y="3126242"/>
            <a:ext cx="576084" cy="6502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7" name="Slika 22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34"/>
          <a:stretch/>
        </p:blipFill>
        <p:spPr bwMode="auto">
          <a:xfrm>
            <a:off x="3131789" y="3126837"/>
            <a:ext cx="576084" cy="6502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8" name="Slika 22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34"/>
          <a:stretch/>
        </p:blipFill>
        <p:spPr bwMode="auto">
          <a:xfrm>
            <a:off x="2608586" y="3126243"/>
            <a:ext cx="576084" cy="6502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9" name="Slika 22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34"/>
          <a:stretch/>
        </p:blipFill>
        <p:spPr bwMode="auto">
          <a:xfrm>
            <a:off x="2032502" y="3126837"/>
            <a:ext cx="576084" cy="6502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0" name="Slika 22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34"/>
          <a:stretch/>
        </p:blipFill>
        <p:spPr bwMode="auto">
          <a:xfrm>
            <a:off x="1456418" y="3127431"/>
            <a:ext cx="576084" cy="6502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Naslov 1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12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Primer</a:t>
            </a:r>
            <a:endParaRPr lang="sl-SI" dirty="0"/>
          </a:p>
        </p:txBody>
      </p:sp>
      <p:sp>
        <p:nvSpPr>
          <p:cNvPr id="18" name="Označba mesta vsebine 17"/>
          <p:cNvSpPr>
            <a:spLocks noGrp="1"/>
          </p:cNvSpPr>
          <p:nvPr>
            <p:ph idx="1"/>
          </p:nvPr>
        </p:nvSpPr>
        <p:spPr>
          <a:xfrm>
            <a:off x="457200" y="1052670"/>
            <a:ext cx="8229600" cy="5073493"/>
          </a:xfrm>
        </p:spPr>
        <p:txBody>
          <a:bodyPr/>
          <a:lstStyle/>
          <a:p>
            <a:r>
              <a:rPr lang="sl-SI" dirty="0"/>
              <a:t>Poišči tromestno število večje od 500, ki je deljivo z 9 in 84 in ima drugo števko liho</a:t>
            </a:r>
            <a:r>
              <a:rPr lang="sl-SI" dirty="0" smtClean="0"/>
              <a:t>.</a:t>
            </a:r>
          </a:p>
          <a:p>
            <a:r>
              <a:rPr lang="sl-SI" dirty="0" smtClean="0"/>
              <a:t>Izris „vseh“ možnosti.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8115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je z besedilom 2"/>
          <p:cNvSpPr txBox="1">
            <a:spLocks noChangeArrowheads="1"/>
          </p:cNvSpPr>
          <p:nvPr/>
        </p:nvSpPr>
        <p:spPr bwMode="auto">
          <a:xfrm>
            <a:off x="797057" y="5885720"/>
            <a:ext cx="347506" cy="4465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2800" dirty="0">
                <a:latin typeface="Calibri"/>
                <a:ea typeface="Calibri"/>
                <a:cs typeface="Times New Roman"/>
              </a:rPr>
              <a:t>5</a:t>
            </a:r>
            <a:endParaRPr lang="sl-SI" sz="28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9" name="Raven povezovalnik 8"/>
          <p:cNvCxnSpPr/>
          <p:nvPr/>
        </p:nvCxnSpPr>
        <p:spPr>
          <a:xfrm>
            <a:off x="971500" y="528678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jeZBesedilom 11"/>
          <p:cNvSpPr txBox="1"/>
          <p:nvPr/>
        </p:nvSpPr>
        <p:spPr>
          <a:xfrm>
            <a:off x="491754" y="4063680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3</a:t>
            </a:r>
            <a:endParaRPr lang="sl-SI" dirty="0"/>
          </a:p>
        </p:txBody>
      </p:sp>
      <p:sp>
        <p:nvSpPr>
          <p:cNvPr id="13" name="PoljeZBesedilom 12"/>
          <p:cNvSpPr txBox="1"/>
          <p:nvPr/>
        </p:nvSpPr>
        <p:spPr>
          <a:xfrm>
            <a:off x="1155694" y="4067808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7</a:t>
            </a:r>
            <a:endParaRPr lang="sl-SI" dirty="0"/>
          </a:p>
        </p:txBody>
      </p:sp>
      <p:sp>
        <p:nvSpPr>
          <p:cNvPr id="14" name="PoljeZBesedilom 13"/>
          <p:cNvSpPr txBox="1"/>
          <p:nvPr/>
        </p:nvSpPr>
        <p:spPr>
          <a:xfrm>
            <a:off x="832589" y="4067808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15" name="PoljeZBesedilom 14"/>
          <p:cNvSpPr txBox="1"/>
          <p:nvPr/>
        </p:nvSpPr>
        <p:spPr>
          <a:xfrm>
            <a:off x="1504606" y="4065916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9</a:t>
            </a:r>
            <a:endParaRPr lang="sl-SI" dirty="0"/>
          </a:p>
        </p:txBody>
      </p:sp>
      <p:sp>
        <p:nvSpPr>
          <p:cNvPr id="16" name="PoljeZBesedilom 15"/>
          <p:cNvSpPr txBox="1"/>
          <p:nvPr/>
        </p:nvSpPr>
        <p:spPr>
          <a:xfrm>
            <a:off x="5679421" y="4110590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1</a:t>
            </a:r>
            <a:endParaRPr lang="sl-SI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5981107" y="4099243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3</a:t>
            </a:r>
            <a:endParaRPr lang="sl-SI" dirty="0"/>
          </a:p>
        </p:txBody>
      </p:sp>
      <p:sp>
        <p:nvSpPr>
          <p:cNvPr id="18" name="PoljeZBesedilom 17"/>
          <p:cNvSpPr txBox="1"/>
          <p:nvPr/>
        </p:nvSpPr>
        <p:spPr>
          <a:xfrm>
            <a:off x="6917983" y="4099243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9</a:t>
            </a:r>
            <a:endParaRPr lang="sl-SI" dirty="0"/>
          </a:p>
        </p:txBody>
      </p:sp>
      <p:sp>
        <p:nvSpPr>
          <p:cNvPr id="19" name="PoljeZBesedilom 18"/>
          <p:cNvSpPr txBox="1"/>
          <p:nvPr/>
        </p:nvSpPr>
        <p:spPr>
          <a:xfrm>
            <a:off x="6305274" y="4099243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20" name="PoljeZBesedilom 19"/>
          <p:cNvSpPr txBox="1"/>
          <p:nvPr/>
        </p:nvSpPr>
        <p:spPr>
          <a:xfrm>
            <a:off x="7479465" y="4110590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1</a:t>
            </a:r>
            <a:endParaRPr lang="sl-SI" dirty="0"/>
          </a:p>
        </p:txBody>
      </p:sp>
      <p:sp>
        <p:nvSpPr>
          <p:cNvPr id="25" name="PoljeZBesedilom 24"/>
          <p:cNvSpPr txBox="1"/>
          <p:nvPr/>
        </p:nvSpPr>
        <p:spPr>
          <a:xfrm>
            <a:off x="6617528" y="4094398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7</a:t>
            </a:r>
            <a:endParaRPr lang="sl-SI" dirty="0"/>
          </a:p>
        </p:txBody>
      </p:sp>
      <p:sp>
        <p:nvSpPr>
          <p:cNvPr id="26" name="PoljeZBesedilom 25"/>
          <p:cNvSpPr txBox="1"/>
          <p:nvPr/>
        </p:nvSpPr>
        <p:spPr>
          <a:xfrm>
            <a:off x="7780946" y="4120916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3</a:t>
            </a:r>
            <a:endParaRPr lang="sl-SI" dirty="0"/>
          </a:p>
        </p:txBody>
      </p:sp>
      <p:sp>
        <p:nvSpPr>
          <p:cNvPr id="27" name="PoljeZBesedilom 26"/>
          <p:cNvSpPr txBox="1"/>
          <p:nvPr/>
        </p:nvSpPr>
        <p:spPr>
          <a:xfrm>
            <a:off x="8082632" y="4112876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28" name="PoljeZBesedilom 27"/>
          <p:cNvSpPr txBox="1"/>
          <p:nvPr/>
        </p:nvSpPr>
        <p:spPr>
          <a:xfrm>
            <a:off x="8707869" y="4112982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9</a:t>
            </a:r>
            <a:endParaRPr lang="sl-SI" dirty="0"/>
          </a:p>
        </p:txBody>
      </p:sp>
      <p:sp>
        <p:nvSpPr>
          <p:cNvPr id="29" name="PoljeZBesedilom 28"/>
          <p:cNvSpPr txBox="1"/>
          <p:nvPr/>
        </p:nvSpPr>
        <p:spPr>
          <a:xfrm>
            <a:off x="8392146" y="4120916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7</a:t>
            </a:r>
            <a:endParaRPr lang="sl-SI" dirty="0"/>
          </a:p>
        </p:txBody>
      </p:sp>
      <p:sp>
        <p:nvSpPr>
          <p:cNvPr id="30" name="PoljeZBesedilom 29"/>
          <p:cNvSpPr txBox="1"/>
          <p:nvPr/>
        </p:nvSpPr>
        <p:spPr>
          <a:xfrm>
            <a:off x="5072732" y="4099694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9</a:t>
            </a:r>
            <a:endParaRPr lang="sl-SI" dirty="0"/>
          </a:p>
        </p:txBody>
      </p:sp>
      <p:sp>
        <p:nvSpPr>
          <p:cNvPr id="31" name="PoljeZBesedilom 30"/>
          <p:cNvSpPr txBox="1"/>
          <p:nvPr/>
        </p:nvSpPr>
        <p:spPr>
          <a:xfrm>
            <a:off x="4753309" y="4102332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7</a:t>
            </a:r>
            <a:endParaRPr lang="sl-SI" dirty="0"/>
          </a:p>
        </p:txBody>
      </p:sp>
      <p:sp>
        <p:nvSpPr>
          <p:cNvPr id="32" name="PoljeZBesedilom 31"/>
          <p:cNvSpPr txBox="1"/>
          <p:nvPr/>
        </p:nvSpPr>
        <p:spPr>
          <a:xfrm>
            <a:off x="3786317" y="4077090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1</a:t>
            </a:r>
            <a:endParaRPr lang="sl-SI" dirty="0"/>
          </a:p>
        </p:txBody>
      </p:sp>
      <p:sp>
        <p:nvSpPr>
          <p:cNvPr id="33" name="PoljeZBesedilom 32"/>
          <p:cNvSpPr txBox="1"/>
          <p:nvPr/>
        </p:nvSpPr>
        <p:spPr>
          <a:xfrm>
            <a:off x="4127503" y="4092520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3</a:t>
            </a:r>
            <a:endParaRPr lang="sl-SI" dirty="0"/>
          </a:p>
        </p:txBody>
      </p:sp>
      <p:sp>
        <p:nvSpPr>
          <p:cNvPr id="34" name="PoljeZBesedilom 33"/>
          <p:cNvSpPr txBox="1"/>
          <p:nvPr/>
        </p:nvSpPr>
        <p:spPr>
          <a:xfrm>
            <a:off x="4433887" y="4094398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35" name="PoljeZBesedilom 34"/>
          <p:cNvSpPr txBox="1"/>
          <p:nvPr/>
        </p:nvSpPr>
        <p:spPr>
          <a:xfrm>
            <a:off x="3191049" y="4077090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9</a:t>
            </a:r>
            <a:endParaRPr lang="sl-SI" dirty="0"/>
          </a:p>
        </p:txBody>
      </p:sp>
      <p:sp>
        <p:nvSpPr>
          <p:cNvPr id="36" name="PoljeZBesedilom 35"/>
          <p:cNvSpPr txBox="1"/>
          <p:nvPr/>
        </p:nvSpPr>
        <p:spPr>
          <a:xfrm>
            <a:off x="2920941" y="4077090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7</a:t>
            </a:r>
            <a:endParaRPr lang="sl-SI" dirty="0"/>
          </a:p>
        </p:txBody>
      </p:sp>
      <p:sp>
        <p:nvSpPr>
          <p:cNvPr id="37" name="PoljeZBesedilom 36"/>
          <p:cNvSpPr txBox="1"/>
          <p:nvPr/>
        </p:nvSpPr>
        <p:spPr>
          <a:xfrm>
            <a:off x="2596431" y="4077090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38" name="PoljeZBesedilom 37"/>
          <p:cNvSpPr txBox="1"/>
          <p:nvPr/>
        </p:nvSpPr>
        <p:spPr>
          <a:xfrm>
            <a:off x="2319334" y="4077090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3</a:t>
            </a:r>
            <a:endParaRPr lang="sl-SI" dirty="0"/>
          </a:p>
        </p:txBody>
      </p:sp>
      <p:sp>
        <p:nvSpPr>
          <p:cNvPr id="39" name="PoljeZBesedilom 38"/>
          <p:cNvSpPr txBox="1"/>
          <p:nvPr/>
        </p:nvSpPr>
        <p:spPr>
          <a:xfrm>
            <a:off x="2016236" y="4067808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1</a:t>
            </a:r>
            <a:endParaRPr lang="sl-SI" dirty="0"/>
          </a:p>
        </p:txBody>
      </p:sp>
      <p:sp>
        <p:nvSpPr>
          <p:cNvPr id="41" name="PoljeZBesedilom 40"/>
          <p:cNvSpPr txBox="1"/>
          <p:nvPr/>
        </p:nvSpPr>
        <p:spPr>
          <a:xfrm>
            <a:off x="4980367" y="-3123910"/>
            <a:ext cx="1847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endParaRPr lang="sl-SI" dirty="0"/>
          </a:p>
        </p:txBody>
      </p:sp>
      <p:sp>
        <p:nvSpPr>
          <p:cNvPr id="42" name="PoljeZBesedilom 41"/>
          <p:cNvSpPr txBox="1"/>
          <p:nvPr/>
        </p:nvSpPr>
        <p:spPr>
          <a:xfrm>
            <a:off x="737528" y="2750348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8</a:t>
            </a:r>
            <a:endParaRPr lang="sl-SI" dirty="0"/>
          </a:p>
        </p:txBody>
      </p:sp>
      <p:sp>
        <p:nvSpPr>
          <p:cNvPr id="43" name="PoljeZBesedilom 42"/>
          <p:cNvSpPr txBox="1"/>
          <p:nvPr/>
        </p:nvSpPr>
        <p:spPr>
          <a:xfrm>
            <a:off x="435842" y="2750348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1</a:t>
            </a:r>
            <a:endParaRPr lang="sl-SI" dirty="0"/>
          </a:p>
        </p:txBody>
      </p:sp>
      <p:sp>
        <p:nvSpPr>
          <p:cNvPr id="44" name="PoljeZBesedilom 43"/>
          <p:cNvSpPr txBox="1"/>
          <p:nvPr/>
        </p:nvSpPr>
        <p:spPr>
          <a:xfrm>
            <a:off x="1052077" y="2750348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6</a:t>
            </a:r>
            <a:endParaRPr lang="sl-SI" dirty="0"/>
          </a:p>
        </p:txBody>
      </p:sp>
      <p:sp>
        <p:nvSpPr>
          <p:cNvPr id="45" name="PoljeZBesedilom 44"/>
          <p:cNvSpPr txBox="1"/>
          <p:nvPr/>
        </p:nvSpPr>
        <p:spPr>
          <a:xfrm>
            <a:off x="1353763" y="2739196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4</a:t>
            </a:r>
            <a:endParaRPr lang="sl-SI" dirty="0"/>
          </a:p>
        </p:txBody>
      </p:sp>
      <p:sp>
        <p:nvSpPr>
          <p:cNvPr id="46" name="PoljeZBesedilom 45"/>
          <p:cNvSpPr txBox="1"/>
          <p:nvPr/>
        </p:nvSpPr>
        <p:spPr>
          <a:xfrm>
            <a:off x="1828229" y="2737640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2</a:t>
            </a:r>
            <a:endParaRPr lang="sl-SI" dirty="0"/>
          </a:p>
        </p:txBody>
      </p:sp>
      <p:sp>
        <p:nvSpPr>
          <p:cNvPr id="47" name="PoljeZBesedilom 46"/>
          <p:cNvSpPr txBox="1"/>
          <p:nvPr/>
        </p:nvSpPr>
        <p:spPr>
          <a:xfrm>
            <a:off x="2168491" y="2729571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0</a:t>
            </a:r>
            <a:endParaRPr lang="sl-SI" dirty="0"/>
          </a:p>
        </p:txBody>
      </p:sp>
      <p:sp>
        <p:nvSpPr>
          <p:cNvPr id="48" name="PoljeZBesedilom 47"/>
          <p:cNvSpPr txBox="1"/>
          <p:nvPr/>
        </p:nvSpPr>
        <p:spPr>
          <a:xfrm>
            <a:off x="2492209" y="2727065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7</a:t>
            </a:r>
            <a:endParaRPr lang="sl-SI" dirty="0"/>
          </a:p>
        </p:txBody>
      </p:sp>
      <p:sp>
        <p:nvSpPr>
          <p:cNvPr id="49" name="PoljeZBesedilom 48"/>
          <p:cNvSpPr txBox="1"/>
          <p:nvPr/>
        </p:nvSpPr>
        <p:spPr>
          <a:xfrm>
            <a:off x="2823137" y="2711952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50" name="PoljeZBesedilom 49"/>
          <p:cNvSpPr txBox="1"/>
          <p:nvPr/>
        </p:nvSpPr>
        <p:spPr>
          <a:xfrm>
            <a:off x="3132571" y="2729571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3</a:t>
            </a:r>
            <a:endParaRPr lang="sl-SI" dirty="0"/>
          </a:p>
        </p:txBody>
      </p:sp>
      <p:sp>
        <p:nvSpPr>
          <p:cNvPr id="51" name="PoljeZBesedilom 50"/>
          <p:cNvSpPr txBox="1"/>
          <p:nvPr/>
        </p:nvSpPr>
        <p:spPr>
          <a:xfrm>
            <a:off x="3727839" y="2727065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1</a:t>
            </a:r>
            <a:endParaRPr lang="sl-SI" dirty="0"/>
          </a:p>
        </p:txBody>
      </p:sp>
      <p:sp>
        <p:nvSpPr>
          <p:cNvPr id="52" name="PoljeZBesedilom 51"/>
          <p:cNvSpPr txBox="1"/>
          <p:nvPr/>
        </p:nvSpPr>
        <p:spPr>
          <a:xfrm>
            <a:off x="4088003" y="2727065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8</a:t>
            </a:r>
            <a:endParaRPr lang="sl-SI" dirty="0"/>
          </a:p>
        </p:txBody>
      </p:sp>
      <p:sp>
        <p:nvSpPr>
          <p:cNvPr id="53" name="PoljeZBesedilom 52"/>
          <p:cNvSpPr txBox="1"/>
          <p:nvPr/>
        </p:nvSpPr>
        <p:spPr>
          <a:xfrm>
            <a:off x="4421923" y="2737640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6</a:t>
            </a:r>
            <a:endParaRPr lang="sl-SI" dirty="0"/>
          </a:p>
        </p:txBody>
      </p:sp>
      <p:sp>
        <p:nvSpPr>
          <p:cNvPr id="54" name="PoljeZBesedilom 53"/>
          <p:cNvSpPr txBox="1"/>
          <p:nvPr/>
        </p:nvSpPr>
        <p:spPr>
          <a:xfrm>
            <a:off x="4735573" y="2739196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4</a:t>
            </a:r>
            <a:endParaRPr lang="sl-SI" dirty="0"/>
          </a:p>
        </p:txBody>
      </p:sp>
      <p:sp>
        <p:nvSpPr>
          <p:cNvPr id="55" name="PoljeZBesedilom 54"/>
          <p:cNvSpPr txBox="1"/>
          <p:nvPr/>
        </p:nvSpPr>
        <p:spPr>
          <a:xfrm>
            <a:off x="5044513" y="2731098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2</a:t>
            </a:r>
            <a:endParaRPr lang="sl-SI" dirty="0"/>
          </a:p>
        </p:txBody>
      </p:sp>
      <p:sp>
        <p:nvSpPr>
          <p:cNvPr id="56" name="PoljeZBesedilom 55"/>
          <p:cNvSpPr txBox="1"/>
          <p:nvPr/>
        </p:nvSpPr>
        <p:spPr>
          <a:xfrm>
            <a:off x="8753133" y="2698058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0</a:t>
            </a:r>
            <a:endParaRPr lang="sl-SI" dirty="0"/>
          </a:p>
        </p:txBody>
      </p:sp>
      <p:sp>
        <p:nvSpPr>
          <p:cNvPr id="57" name="PoljeZBesedilom 56"/>
          <p:cNvSpPr txBox="1"/>
          <p:nvPr/>
        </p:nvSpPr>
        <p:spPr>
          <a:xfrm>
            <a:off x="8436085" y="2685909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2</a:t>
            </a:r>
            <a:endParaRPr lang="sl-SI" dirty="0"/>
          </a:p>
        </p:txBody>
      </p:sp>
      <p:sp>
        <p:nvSpPr>
          <p:cNvPr id="58" name="PoljeZBesedilom 57"/>
          <p:cNvSpPr txBox="1"/>
          <p:nvPr/>
        </p:nvSpPr>
        <p:spPr>
          <a:xfrm>
            <a:off x="8118143" y="2698058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4</a:t>
            </a:r>
            <a:endParaRPr lang="sl-SI" dirty="0"/>
          </a:p>
        </p:txBody>
      </p:sp>
      <p:sp>
        <p:nvSpPr>
          <p:cNvPr id="59" name="PoljeZBesedilom 58"/>
          <p:cNvSpPr txBox="1"/>
          <p:nvPr/>
        </p:nvSpPr>
        <p:spPr>
          <a:xfrm>
            <a:off x="6917982" y="2706219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1</a:t>
            </a:r>
            <a:endParaRPr lang="sl-SI" dirty="0"/>
          </a:p>
        </p:txBody>
      </p:sp>
      <p:sp>
        <p:nvSpPr>
          <p:cNvPr id="60" name="PoljeZBesedilom 59"/>
          <p:cNvSpPr txBox="1"/>
          <p:nvPr/>
        </p:nvSpPr>
        <p:spPr>
          <a:xfrm>
            <a:off x="7479465" y="2698058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8</a:t>
            </a:r>
            <a:endParaRPr lang="sl-SI" dirty="0"/>
          </a:p>
        </p:txBody>
      </p:sp>
      <p:sp>
        <p:nvSpPr>
          <p:cNvPr id="61" name="PoljeZBesedilom 60"/>
          <p:cNvSpPr txBox="1"/>
          <p:nvPr/>
        </p:nvSpPr>
        <p:spPr>
          <a:xfrm>
            <a:off x="7793996" y="2685909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6</a:t>
            </a:r>
            <a:endParaRPr lang="sl-SI" dirty="0"/>
          </a:p>
        </p:txBody>
      </p:sp>
      <p:sp>
        <p:nvSpPr>
          <p:cNvPr id="62" name="PoljeZBesedilom 61"/>
          <p:cNvSpPr txBox="1"/>
          <p:nvPr/>
        </p:nvSpPr>
        <p:spPr>
          <a:xfrm>
            <a:off x="5669674" y="2737640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0</a:t>
            </a:r>
            <a:endParaRPr lang="sl-SI" dirty="0"/>
          </a:p>
        </p:txBody>
      </p:sp>
      <p:sp>
        <p:nvSpPr>
          <p:cNvPr id="63" name="PoljeZBesedilom 62"/>
          <p:cNvSpPr txBox="1"/>
          <p:nvPr/>
        </p:nvSpPr>
        <p:spPr>
          <a:xfrm>
            <a:off x="5981107" y="2737640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7</a:t>
            </a:r>
            <a:endParaRPr lang="sl-SI" dirty="0"/>
          </a:p>
        </p:txBody>
      </p:sp>
      <p:sp>
        <p:nvSpPr>
          <p:cNvPr id="64" name="PoljeZBesedilom 63"/>
          <p:cNvSpPr txBox="1"/>
          <p:nvPr/>
        </p:nvSpPr>
        <p:spPr>
          <a:xfrm>
            <a:off x="6315842" y="2727065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65" name="PoljeZBesedilom 64"/>
          <p:cNvSpPr txBox="1"/>
          <p:nvPr/>
        </p:nvSpPr>
        <p:spPr>
          <a:xfrm>
            <a:off x="6617528" y="2727065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3</a:t>
            </a:r>
            <a:endParaRPr lang="sl-SI" dirty="0"/>
          </a:p>
        </p:txBody>
      </p:sp>
      <p:sp>
        <p:nvSpPr>
          <p:cNvPr id="66" name="PoljeZBesedilom 65"/>
          <p:cNvSpPr txBox="1"/>
          <p:nvPr/>
        </p:nvSpPr>
        <p:spPr>
          <a:xfrm>
            <a:off x="128914" y="2739196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/>
              <a:t>3</a:t>
            </a:r>
          </a:p>
        </p:txBody>
      </p:sp>
      <p:sp>
        <p:nvSpPr>
          <p:cNvPr id="68" name="PoljeZBesedilom 67"/>
          <p:cNvSpPr txBox="1"/>
          <p:nvPr/>
        </p:nvSpPr>
        <p:spPr>
          <a:xfrm>
            <a:off x="163331" y="4065916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/>
              <a:t>1</a:t>
            </a:r>
            <a:endParaRPr lang="sl-SI" dirty="0"/>
          </a:p>
        </p:txBody>
      </p:sp>
      <p:sp>
        <p:nvSpPr>
          <p:cNvPr id="69" name="Polje z besedilom 2"/>
          <p:cNvSpPr txBox="1">
            <a:spLocks noChangeArrowheads="1"/>
          </p:cNvSpPr>
          <p:nvPr/>
        </p:nvSpPr>
        <p:spPr bwMode="auto">
          <a:xfrm>
            <a:off x="8012392" y="5922286"/>
            <a:ext cx="347506" cy="4465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2800" dirty="0">
                <a:latin typeface="Calibri"/>
                <a:ea typeface="Calibri"/>
                <a:cs typeface="Times New Roman"/>
              </a:rPr>
              <a:t>9</a:t>
            </a:r>
            <a:endParaRPr lang="sl-SI" sz="28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0" name="Polje z besedilom 2"/>
          <p:cNvSpPr txBox="1">
            <a:spLocks noChangeArrowheads="1"/>
          </p:cNvSpPr>
          <p:nvPr/>
        </p:nvSpPr>
        <p:spPr bwMode="auto">
          <a:xfrm>
            <a:off x="6259454" y="5845589"/>
            <a:ext cx="347506" cy="4465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2800" dirty="0">
                <a:latin typeface="Calibri"/>
                <a:ea typeface="Calibri"/>
                <a:cs typeface="Times New Roman"/>
              </a:rPr>
              <a:t>8</a:t>
            </a:r>
            <a:endParaRPr lang="sl-SI" sz="28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1" name="Polje z besedilom 2"/>
          <p:cNvSpPr txBox="1">
            <a:spLocks noChangeArrowheads="1"/>
          </p:cNvSpPr>
          <p:nvPr/>
        </p:nvSpPr>
        <p:spPr bwMode="auto">
          <a:xfrm>
            <a:off x="2486179" y="5873953"/>
            <a:ext cx="347506" cy="4465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2800" dirty="0">
                <a:latin typeface="Calibri"/>
                <a:ea typeface="Calibri"/>
                <a:cs typeface="Times New Roman"/>
              </a:rPr>
              <a:t>6</a:t>
            </a:r>
            <a:endParaRPr lang="sl-SI" sz="28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2" name="Polje z besedilom 2"/>
          <p:cNvSpPr txBox="1">
            <a:spLocks noChangeArrowheads="1"/>
          </p:cNvSpPr>
          <p:nvPr/>
        </p:nvSpPr>
        <p:spPr bwMode="auto">
          <a:xfrm>
            <a:off x="4404612" y="5873953"/>
            <a:ext cx="347506" cy="4465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2800" dirty="0">
                <a:latin typeface="Calibri"/>
                <a:ea typeface="Calibri"/>
                <a:cs typeface="Times New Roman"/>
              </a:rPr>
              <a:t>7</a:t>
            </a:r>
            <a:endParaRPr lang="sl-SI" sz="28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74" name="Raven povezovalnik 73"/>
          <p:cNvCxnSpPr>
            <a:stCxn id="66" idx="2"/>
            <a:endCxn id="68" idx="0"/>
          </p:cNvCxnSpPr>
          <p:nvPr/>
        </p:nvCxnSpPr>
        <p:spPr>
          <a:xfrm>
            <a:off x="279757" y="3108528"/>
            <a:ext cx="34417" cy="957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aven povezovalnik 74"/>
          <p:cNvCxnSpPr>
            <a:stCxn id="43" idx="2"/>
            <a:endCxn id="12" idx="0"/>
          </p:cNvCxnSpPr>
          <p:nvPr/>
        </p:nvCxnSpPr>
        <p:spPr>
          <a:xfrm>
            <a:off x="586685" y="3119680"/>
            <a:ext cx="55912" cy="9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aven povezovalnik 75"/>
          <p:cNvCxnSpPr>
            <a:stCxn id="42" idx="2"/>
            <a:endCxn id="14" idx="0"/>
          </p:cNvCxnSpPr>
          <p:nvPr/>
        </p:nvCxnSpPr>
        <p:spPr>
          <a:xfrm>
            <a:off x="888371" y="3119680"/>
            <a:ext cx="95061" cy="948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aven povezovalnik 76"/>
          <p:cNvCxnSpPr>
            <a:stCxn id="44" idx="2"/>
            <a:endCxn id="13" idx="0"/>
          </p:cNvCxnSpPr>
          <p:nvPr/>
        </p:nvCxnSpPr>
        <p:spPr>
          <a:xfrm>
            <a:off x="1202920" y="3119680"/>
            <a:ext cx="103617" cy="948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aven povezovalnik 77"/>
          <p:cNvCxnSpPr>
            <a:stCxn id="45" idx="2"/>
            <a:endCxn id="15" idx="0"/>
          </p:cNvCxnSpPr>
          <p:nvPr/>
        </p:nvCxnSpPr>
        <p:spPr>
          <a:xfrm>
            <a:off x="1504606" y="3108528"/>
            <a:ext cx="150843" cy="957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Raven povezovalnik 88"/>
          <p:cNvCxnSpPr>
            <a:stCxn id="52" idx="2"/>
            <a:endCxn id="33" idx="0"/>
          </p:cNvCxnSpPr>
          <p:nvPr/>
        </p:nvCxnSpPr>
        <p:spPr>
          <a:xfrm>
            <a:off x="4238846" y="3096397"/>
            <a:ext cx="39500" cy="9961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aven povezovalnik 89"/>
          <p:cNvCxnSpPr>
            <a:stCxn id="53" idx="2"/>
            <a:endCxn id="34" idx="0"/>
          </p:cNvCxnSpPr>
          <p:nvPr/>
        </p:nvCxnSpPr>
        <p:spPr>
          <a:xfrm>
            <a:off x="4572766" y="3106972"/>
            <a:ext cx="11964" cy="987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Raven povezovalnik 90"/>
          <p:cNvCxnSpPr>
            <a:stCxn id="51" idx="2"/>
            <a:endCxn id="32" idx="0"/>
          </p:cNvCxnSpPr>
          <p:nvPr/>
        </p:nvCxnSpPr>
        <p:spPr>
          <a:xfrm>
            <a:off x="3878682" y="3096397"/>
            <a:ext cx="58478" cy="980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Raven povezovalnik 91"/>
          <p:cNvCxnSpPr>
            <a:stCxn id="46" idx="2"/>
            <a:endCxn id="39" idx="0"/>
          </p:cNvCxnSpPr>
          <p:nvPr/>
        </p:nvCxnSpPr>
        <p:spPr>
          <a:xfrm>
            <a:off x="1979072" y="3106972"/>
            <a:ext cx="188007" cy="960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aven povezovalnik 92"/>
          <p:cNvCxnSpPr>
            <a:stCxn id="54" idx="2"/>
            <a:endCxn id="31" idx="0"/>
          </p:cNvCxnSpPr>
          <p:nvPr/>
        </p:nvCxnSpPr>
        <p:spPr>
          <a:xfrm>
            <a:off x="4886416" y="3108528"/>
            <a:ext cx="17736" cy="993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Raven povezovalnik 93"/>
          <p:cNvCxnSpPr>
            <a:stCxn id="62" idx="2"/>
            <a:endCxn id="16" idx="0"/>
          </p:cNvCxnSpPr>
          <p:nvPr/>
        </p:nvCxnSpPr>
        <p:spPr>
          <a:xfrm>
            <a:off x="5820517" y="3106972"/>
            <a:ext cx="9747" cy="10036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aven povezovalnik 94"/>
          <p:cNvCxnSpPr>
            <a:stCxn id="55" idx="2"/>
            <a:endCxn id="30" idx="0"/>
          </p:cNvCxnSpPr>
          <p:nvPr/>
        </p:nvCxnSpPr>
        <p:spPr>
          <a:xfrm>
            <a:off x="5195356" y="3100430"/>
            <a:ext cx="28219" cy="999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aven povezovalnik 95"/>
          <p:cNvCxnSpPr>
            <a:stCxn id="47" idx="2"/>
            <a:endCxn id="38" idx="0"/>
          </p:cNvCxnSpPr>
          <p:nvPr/>
        </p:nvCxnSpPr>
        <p:spPr>
          <a:xfrm>
            <a:off x="2319334" y="3098903"/>
            <a:ext cx="150843" cy="978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aven povezovalnik 96"/>
          <p:cNvCxnSpPr>
            <a:stCxn id="48" idx="2"/>
            <a:endCxn id="37" idx="0"/>
          </p:cNvCxnSpPr>
          <p:nvPr/>
        </p:nvCxnSpPr>
        <p:spPr>
          <a:xfrm>
            <a:off x="2643052" y="3096397"/>
            <a:ext cx="104222" cy="980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aven povezovalnik 97"/>
          <p:cNvCxnSpPr>
            <a:stCxn id="49" idx="2"/>
            <a:endCxn id="36" idx="0"/>
          </p:cNvCxnSpPr>
          <p:nvPr/>
        </p:nvCxnSpPr>
        <p:spPr>
          <a:xfrm>
            <a:off x="2973980" y="3081284"/>
            <a:ext cx="97804" cy="9958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aven povezovalnik 98"/>
          <p:cNvCxnSpPr>
            <a:stCxn id="50" idx="2"/>
            <a:endCxn id="35" idx="0"/>
          </p:cNvCxnSpPr>
          <p:nvPr/>
        </p:nvCxnSpPr>
        <p:spPr>
          <a:xfrm>
            <a:off x="3283414" y="3098903"/>
            <a:ext cx="58478" cy="978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Raven povezovalnik 129"/>
          <p:cNvCxnSpPr>
            <a:stCxn id="56" idx="2"/>
            <a:endCxn id="28" idx="0"/>
          </p:cNvCxnSpPr>
          <p:nvPr/>
        </p:nvCxnSpPr>
        <p:spPr>
          <a:xfrm flipH="1">
            <a:off x="8858712" y="3067390"/>
            <a:ext cx="45264" cy="1045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Raven povezovalnik 130"/>
          <p:cNvCxnSpPr>
            <a:stCxn id="57" idx="2"/>
            <a:endCxn id="29" idx="0"/>
          </p:cNvCxnSpPr>
          <p:nvPr/>
        </p:nvCxnSpPr>
        <p:spPr>
          <a:xfrm flipH="1">
            <a:off x="8542989" y="3055241"/>
            <a:ext cx="43939" cy="1065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Raven povezovalnik 131"/>
          <p:cNvCxnSpPr>
            <a:stCxn id="58" idx="2"/>
            <a:endCxn id="27" idx="0"/>
          </p:cNvCxnSpPr>
          <p:nvPr/>
        </p:nvCxnSpPr>
        <p:spPr>
          <a:xfrm flipH="1">
            <a:off x="8233475" y="3067390"/>
            <a:ext cx="35511" cy="1045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Raven povezovalnik 132"/>
          <p:cNvCxnSpPr>
            <a:stCxn id="61" idx="2"/>
            <a:endCxn id="26" idx="0"/>
          </p:cNvCxnSpPr>
          <p:nvPr/>
        </p:nvCxnSpPr>
        <p:spPr>
          <a:xfrm flipH="1">
            <a:off x="7931789" y="3055241"/>
            <a:ext cx="13050" cy="1065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Raven povezovalnik 133"/>
          <p:cNvCxnSpPr>
            <a:stCxn id="60" idx="2"/>
            <a:endCxn id="20" idx="0"/>
          </p:cNvCxnSpPr>
          <p:nvPr/>
        </p:nvCxnSpPr>
        <p:spPr>
          <a:xfrm>
            <a:off x="7630308" y="3067390"/>
            <a:ext cx="0" cy="10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Raven povezovalnik 134"/>
          <p:cNvCxnSpPr>
            <a:endCxn id="17" idx="0"/>
          </p:cNvCxnSpPr>
          <p:nvPr/>
        </p:nvCxnSpPr>
        <p:spPr>
          <a:xfrm flipH="1">
            <a:off x="6131950" y="3135945"/>
            <a:ext cx="8350" cy="9632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Raven povezovalnik 135"/>
          <p:cNvCxnSpPr>
            <a:stCxn id="64" idx="2"/>
            <a:endCxn id="19" idx="0"/>
          </p:cNvCxnSpPr>
          <p:nvPr/>
        </p:nvCxnSpPr>
        <p:spPr>
          <a:xfrm flipH="1">
            <a:off x="6456117" y="3096397"/>
            <a:ext cx="10568" cy="10028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Raven povezovalnik 136"/>
          <p:cNvCxnSpPr>
            <a:stCxn id="65" idx="2"/>
            <a:endCxn id="25" idx="0"/>
          </p:cNvCxnSpPr>
          <p:nvPr/>
        </p:nvCxnSpPr>
        <p:spPr>
          <a:xfrm>
            <a:off x="6768371" y="3096397"/>
            <a:ext cx="0" cy="9980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Raven povezovalnik 137"/>
          <p:cNvCxnSpPr>
            <a:stCxn id="59" idx="2"/>
            <a:endCxn id="18" idx="0"/>
          </p:cNvCxnSpPr>
          <p:nvPr/>
        </p:nvCxnSpPr>
        <p:spPr>
          <a:xfrm>
            <a:off x="7068825" y="3075551"/>
            <a:ext cx="1" cy="1023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Raven povezovalnik 138"/>
          <p:cNvCxnSpPr>
            <a:stCxn id="68" idx="2"/>
            <a:endCxn id="7" idx="1"/>
          </p:cNvCxnSpPr>
          <p:nvPr/>
        </p:nvCxnSpPr>
        <p:spPr>
          <a:xfrm>
            <a:off x="314174" y="4435248"/>
            <a:ext cx="482883" cy="1673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Raven povezovalnik 139"/>
          <p:cNvCxnSpPr>
            <a:stCxn id="12" idx="2"/>
          </p:cNvCxnSpPr>
          <p:nvPr/>
        </p:nvCxnSpPr>
        <p:spPr>
          <a:xfrm>
            <a:off x="642597" y="4433012"/>
            <a:ext cx="189992" cy="1489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Raven povezovalnik 140"/>
          <p:cNvCxnSpPr>
            <a:stCxn id="14" idx="2"/>
            <a:endCxn id="7" idx="0"/>
          </p:cNvCxnSpPr>
          <p:nvPr/>
        </p:nvCxnSpPr>
        <p:spPr>
          <a:xfrm flipH="1">
            <a:off x="970810" y="4437140"/>
            <a:ext cx="12622" cy="1448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Raven povezovalnik 141"/>
          <p:cNvCxnSpPr>
            <a:stCxn id="13" idx="2"/>
          </p:cNvCxnSpPr>
          <p:nvPr/>
        </p:nvCxnSpPr>
        <p:spPr>
          <a:xfrm flipH="1">
            <a:off x="1134275" y="4437140"/>
            <a:ext cx="172262" cy="1485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Raven povezovalnik 142"/>
          <p:cNvCxnSpPr>
            <a:stCxn id="15" idx="2"/>
            <a:endCxn id="7" idx="3"/>
          </p:cNvCxnSpPr>
          <p:nvPr/>
        </p:nvCxnSpPr>
        <p:spPr>
          <a:xfrm flipH="1">
            <a:off x="1144563" y="4435248"/>
            <a:ext cx="510886" cy="1673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Raven povezovalnik 173"/>
          <p:cNvCxnSpPr>
            <a:stCxn id="39" idx="2"/>
            <a:endCxn id="71" idx="1"/>
          </p:cNvCxnSpPr>
          <p:nvPr/>
        </p:nvCxnSpPr>
        <p:spPr>
          <a:xfrm>
            <a:off x="2167079" y="4437140"/>
            <a:ext cx="319100" cy="1660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Raven povezovalnik 174"/>
          <p:cNvCxnSpPr/>
          <p:nvPr/>
        </p:nvCxnSpPr>
        <p:spPr>
          <a:xfrm>
            <a:off x="2466445" y="4446422"/>
            <a:ext cx="25764" cy="1475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Raven povezovalnik 175"/>
          <p:cNvCxnSpPr>
            <a:stCxn id="37" idx="2"/>
            <a:endCxn id="71" idx="0"/>
          </p:cNvCxnSpPr>
          <p:nvPr/>
        </p:nvCxnSpPr>
        <p:spPr>
          <a:xfrm flipH="1">
            <a:off x="2659932" y="4446422"/>
            <a:ext cx="87342" cy="1427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Raven povezovalnik 176"/>
          <p:cNvCxnSpPr>
            <a:stCxn id="36" idx="2"/>
          </p:cNvCxnSpPr>
          <p:nvPr/>
        </p:nvCxnSpPr>
        <p:spPr>
          <a:xfrm flipH="1">
            <a:off x="2823137" y="4446422"/>
            <a:ext cx="248647" cy="14392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Raven povezovalnik 177"/>
          <p:cNvCxnSpPr>
            <a:stCxn id="35" idx="2"/>
            <a:endCxn id="71" idx="3"/>
          </p:cNvCxnSpPr>
          <p:nvPr/>
        </p:nvCxnSpPr>
        <p:spPr>
          <a:xfrm flipH="1">
            <a:off x="2833685" y="4446422"/>
            <a:ext cx="508207" cy="1650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Raven povezovalnik 178"/>
          <p:cNvCxnSpPr>
            <a:endCxn id="72" idx="1"/>
          </p:cNvCxnSpPr>
          <p:nvPr/>
        </p:nvCxnSpPr>
        <p:spPr>
          <a:xfrm>
            <a:off x="3907921" y="4423481"/>
            <a:ext cx="496691" cy="1673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Raven povezovalnik 179"/>
          <p:cNvCxnSpPr/>
          <p:nvPr/>
        </p:nvCxnSpPr>
        <p:spPr>
          <a:xfrm>
            <a:off x="4217634" y="4490248"/>
            <a:ext cx="186978" cy="1395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Raven povezovalnik 180"/>
          <p:cNvCxnSpPr>
            <a:stCxn id="34" idx="2"/>
            <a:endCxn id="72" idx="0"/>
          </p:cNvCxnSpPr>
          <p:nvPr/>
        </p:nvCxnSpPr>
        <p:spPr>
          <a:xfrm flipH="1">
            <a:off x="4578365" y="4463730"/>
            <a:ext cx="6365" cy="1410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Raven povezovalnik 181"/>
          <p:cNvCxnSpPr>
            <a:stCxn id="31" idx="2"/>
          </p:cNvCxnSpPr>
          <p:nvPr/>
        </p:nvCxnSpPr>
        <p:spPr>
          <a:xfrm flipH="1">
            <a:off x="4765002" y="4471664"/>
            <a:ext cx="139150" cy="1402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Raven povezovalnik 182"/>
          <p:cNvCxnSpPr>
            <a:stCxn id="30" idx="2"/>
            <a:endCxn id="72" idx="3"/>
          </p:cNvCxnSpPr>
          <p:nvPr/>
        </p:nvCxnSpPr>
        <p:spPr>
          <a:xfrm flipH="1">
            <a:off x="4752118" y="4469026"/>
            <a:ext cx="471457" cy="1628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Raven povezovalnik 183"/>
          <p:cNvCxnSpPr>
            <a:stCxn id="16" idx="2"/>
            <a:endCxn id="70" idx="1"/>
          </p:cNvCxnSpPr>
          <p:nvPr/>
        </p:nvCxnSpPr>
        <p:spPr>
          <a:xfrm>
            <a:off x="5830264" y="4479922"/>
            <a:ext cx="429190" cy="158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Raven povezovalnik 184"/>
          <p:cNvCxnSpPr>
            <a:stCxn id="17" idx="2"/>
          </p:cNvCxnSpPr>
          <p:nvPr/>
        </p:nvCxnSpPr>
        <p:spPr>
          <a:xfrm>
            <a:off x="6131950" y="4468575"/>
            <a:ext cx="127504" cy="1405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Raven povezovalnik 185"/>
          <p:cNvCxnSpPr>
            <a:stCxn id="19" idx="2"/>
            <a:endCxn id="70" idx="0"/>
          </p:cNvCxnSpPr>
          <p:nvPr/>
        </p:nvCxnSpPr>
        <p:spPr>
          <a:xfrm flipH="1">
            <a:off x="6433207" y="4468575"/>
            <a:ext cx="22910" cy="1377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Raven povezovalnik 186"/>
          <p:cNvCxnSpPr>
            <a:stCxn id="25" idx="2"/>
          </p:cNvCxnSpPr>
          <p:nvPr/>
        </p:nvCxnSpPr>
        <p:spPr>
          <a:xfrm flipH="1">
            <a:off x="6606960" y="4463730"/>
            <a:ext cx="161411" cy="1410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Raven povezovalnik 187"/>
          <p:cNvCxnSpPr>
            <a:stCxn id="18" idx="2"/>
            <a:endCxn id="70" idx="3"/>
          </p:cNvCxnSpPr>
          <p:nvPr/>
        </p:nvCxnSpPr>
        <p:spPr>
          <a:xfrm flipH="1">
            <a:off x="6606960" y="4468575"/>
            <a:ext cx="461866" cy="1600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Raven povezovalnik 188"/>
          <p:cNvCxnSpPr>
            <a:stCxn id="20" idx="2"/>
            <a:endCxn id="69" idx="1"/>
          </p:cNvCxnSpPr>
          <p:nvPr/>
        </p:nvCxnSpPr>
        <p:spPr>
          <a:xfrm>
            <a:off x="7630308" y="4479922"/>
            <a:ext cx="382084" cy="1665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Raven povezovalnik 189"/>
          <p:cNvCxnSpPr>
            <a:stCxn id="26" idx="2"/>
          </p:cNvCxnSpPr>
          <p:nvPr/>
        </p:nvCxnSpPr>
        <p:spPr>
          <a:xfrm>
            <a:off x="7931789" y="4490248"/>
            <a:ext cx="80603" cy="14320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Raven povezovalnik 190"/>
          <p:cNvCxnSpPr>
            <a:stCxn id="27" idx="2"/>
            <a:endCxn id="69" idx="0"/>
          </p:cNvCxnSpPr>
          <p:nvPr/>
        </p:nvCxnSpPr>
        <p:spPr>
          <a:xfrm flipH="1">
            <a:off x="8186145" y="4482208"/>
            <a:ext cx="47330" cy="1440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Raven povezovalnik 191"/>
          <p:cNvCxnSpPr>
            <a:stCxn id="29" idx="2"/>
          </p:cNvCxnSpPr>
          <p:nvPr/>
        </p:nvCxnSpPr>
        <p:spPr>
          <a:xfrm flipH="1">
            <a:off x="8359898" y="4490248"/>
            <a:ext cx="183091" cy="14320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Raven povezovalnik 192"/>
          <p:cNvCxnSpPr>
            <a:stCxn id="28" idx="2"/>
            <a:endCxn id="69" idx="3"/>
          </p:cNvCxnSpPr>
          <p:nvPr/>
        </p:nvCxnSpPr>
        <p:spPr>
          <a:xfrm flipH="1">
            <a:off x="8359898" y="4482314"/>
            <a:ext cx="498814" cy="16632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355"/>
          </a:xfrm>
        </p:spPr>
        <p:txBody>
          <a:bodyPr>
            <a:normAutofit fontScale="90000"/>
          </a:bodyPr>
          <a:lstStyle/>
          <a:p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idx="1"/>
          </p:nvPr>
        </p:nvSpPr>
        <p:spPr>
          <a:xfrm>
            <a:off x="457200" y="980660"/>
            <a:ext cx="8229600" cy="5145503"/>
          </a:xfrm>
        </p:spPr>
        <p:txBody>
          <a:bodyPr/>
          <a:lstStyle/>
          <a:p>
            <a:r>
              <a:rPr lang="sl-SI" dirty="0"/>
              <a:t>Poišči tromestno število večje od 500, ki je deljivo z 9 in 84 in ima drugo števko liho</a:t>
            </a:r>
            <a:r>
              <a:rPr lang="sl-SI" dirty="0" smtClean="0"/>
              <a:t>.</a:t>
            </a:r>
          </a:p>
          <a:p>
            <a:r>
              <a:rPr lang="sl-SI" dirty="0" smtClean="0"/>
              <a:t>Dodane implicitne omejitve</a:t>
            </a:r>
            <a:endParaRPr lang="sl-SI" dirty="0"/>
          </a:p>
          <a:p>
            <a:endParaRPr lang="sl-SI" dirty="0"/>
          </a:p>
        </p:txBody>
      </p:sp>
      <p:cxnSp>
        <p:nvCxnSpPr>
          <p:cNvPr id="6" name="Raven povezovalnik 5"/>
          <p:cNvCxnSpPr>
            <a:stCxn id="7" idx="2"/>
          </p:cNvCxnSpPr>
          <p:nvPr/>
        </p:nvCxnSpPr>
        <p:spPr>
          <a:xfrm>
            <a:off x="970810" y="6332246"/>
            <a:ext cx="3601956" cy="525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en povezovalnik 9"/>
          <p:cNvCxnSpPr>
            <a:stCxn id="71" idx="2"/>
          </p:cNvCxnSpPr>
          <p:nvPr/>
        </p:nvCxnSpPr>
        <p:spPr>
          <a:xfrm>
            <a:off x="2659932" y="6320479"/>
            <a:ext cx="1912834" cy="510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en povezovalnik 20"/>
          <p:cNvCxnSpPr>
            <a:stCxn id="72" idx="2"/>
          </p:cNvCxnSpPr>
          <p:nvPr/>
        </p:nvCxnSpPr>
        <p:spPr>
          <a:xfrm>
            <a:off x="4578365" y="6320479"/>
            <a:ext cx="6365" cy="5375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ven povezovalnik 22"/>
          <p:cNvCxnSpPr>
            <a:endCxn id="70" idx="2"/>
          </p:cNvCxnSpPr>
          <p:nvPr/>
        </p:nvCxnSpPr>
        <p:spPr>
          <a:xfrm flipV="1">
            <a:off x="4584730" y="6292115"/>
            <a:ext cx="1848477" cy="56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ven povezovalnik 39"/>
          <p:cNvCxnSpPr>
            <a:endCxn id="69" idx="2"/>
          </p:cNvCxnSpPr>
          <p:nvPr/>
        </p:nvCxnSpPr>
        <p:spPr>
          <a:xfrm flipV="1">
            <a:off x="4584730" y="6368812"/>
            <a:ext cx="3601415" cy="5072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36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slov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Uporabnost metode</a:t>
            </a:r>
            <a:endParaRPr lang="sl-SI" dirty="0"/>
          </a:p>
        </p:txBody>
      </p:sp>
      <p:sp>
        <p:nvSpPr>
          <p:cNvPr id="10" name="Označba mesta vsebine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Počasna metoda (širši problem – obsežnejše drevo – počasnejša metoda)</a:t>
            </a:r>
          </a:p>
          <a:p>
            <a:r>
              <a:rPr lang="sl-SI" dirty="0" smtClean="0"/>
              <a:t>Ko nobena druga metoda ni uporabna</a:t>
            </a:r>
          </a:p>
          <a:p>
            <a:r>
              <a:rPr lang="sl-SI" dirty="0" smtClean="0"/>
              <a:t>Ne vemo katera bi bila primernejša</a:t>
            </a:r>
          </a:p>
          <a:p>
            <a:r>
              <a:rPr lang="sl-SI" dirty="0" smtClean="0"/>
              <a:t>Enostavna za realizacijo</a:t>
            </a:r>
          </a:p>
          <a:p>
            <a:r>
              <a:rPr lang="sl-SI" dirty="0" smtClean="0"/>
              <a:t>Brez poglobljenega znanja o problemu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7723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Labirint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124" t="29270" r="50994" b="35728"/>
          <a:stretch/>
        </p:blipFill>
        <p:spPr>
          <a:xfrm>
            <a:off x="971500" y="1844780"/>
            <a:ext cx="3168440" cy="331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91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Labirint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124" t="29270" r="50994" b="35728"/>
          <a:stretch/>
        </p:blipFill>
        <p:spPr>
          <a:xfrm>
            <a:off x="971500" y="1844780"/>
            <a:ext cx="3168440" cy="3319318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3"/>
          <a:srcRect l="53551" t="35720" r="33200" b="39079"/>
          <a:stretch/>
        </p:blipFill>
        <p:spPr>
          <a:xfrm>
            <a:off x="5220090" y="1902619"/>
            <a:ext cx="2376330" cy="282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22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260</Words>
  <Application>Microsoft Office PowerPoint</Application>
  <PresentationFormat>Diaprojekcija na zaslonu (4:3)</PresentationFormat>
  <Paragraphs>104</Paragraphs>
  <Slides>13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Officeova tema</vt:lpstr>
      <vt:lpstr>Metoda sestopanja</vt:lpstr>
      <vt:lpstr>Sestopanje (Backtracking)</vt:lpstr>
      <vt:lpstr>Predstavitev z drevesom</vt:lpstr>
      <vt:lpstr>Splošni algoritem</vt:lpstr>
      <vt:lpstr>Primer</vt:lpstr>
      <vt:lpstr>PowerPointova predstavitev</vt:lpstr>
      <vt:lpstr>Uporabnost metode</vt:lpstr>
      <vt:lpstr>Labirint</vt:lpstr>
      <vt:lpstr>Labirint</vt:lpstr>
      <vt:lpstr>Labirint</vt:lpstr>
      <vt:lpstr>Sudoku</vt:lpstr>
      <vt:lpstr>Hamiltonovi cikli</vt:lpstr>
      <vt:lpstr>Barvanje grafov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uporabnik</dc:creator>
  <cp:lastModifiedBy>Uporabnik</cp:lastModifiedBy>
  <cp:revision>40</cp:revision>
  <dcterms:created xsi:type="dcterms:W3CDTF">2016-01-18T10:45:33Z</dcterms:created>
  <dcterms:modified xsi:type="dcterms:W3CDTF">2016-02-10T22:56:04Z</dcterms:modified>
</cp:coreProperties>
</file>