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8"/>
  </p:notesMasterIdLst>
  <p:sldIdLst>
    <p:sldId id="256" r:id="rId2"/>
    <p:sldId id="257" r:id="rId3"/>
    <p:sldId id="260" r:id="rId4"/>
    <p:sldId id="258" r:id="rId5"/>
    <p:sldId id="259" r:id="rId6"/>
    <p:sldId id="262" r:id="rId7"/>
    <p:sldId id="263" r:id="rId8"/>
    <p:sldId id="281" r:id="rId9"/>
    <p:sldId id="264" r:id="rId10"/>
    <p:sldId id="265" r:id="rId11"/>
    <p:sldId id="267" r:id="rId12"/>
    <p:sldId id="268" r:id="rId13"/>
    <p:sldId id="277" r:id="rId14"/>
    <p:sldId id="269" r:id="rId15"/>
    <p:sldId id="278" r:id="rId16"/>
    <p:sldId id="270" r:id="rId17"/>
    <p:sldId id="271" r:id="rId18"/>
    <p:sldId id="272" r:id="rId19"/>
    <p:sldId id="273" r:id="rId20"/>
    <p:sldId id="279" r:id="rId21"/>
    <p:sldId id="280" r:id="rId22"/>
    <p:sldId id="261" r:id="rId23"/>
    <p:sldId id="274" r:id="rId24"/>
    <p:sldId id="266" r:id="rId25"/>
    <p:sldId id="276" r:id="rId26"/>
    <p:sldId id="275" r:id="rId2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28B74-BE94-41B5-A50E-E1FE98969653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0AA24-48DA-4058-9021-6DFD47133337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0AA24-48DA-4058-9021-6DFD47133337}" type="slidenum">
              <a:rPr lang="sl-SI" smtClean="0"/>
              <a:pPr/>
              <a:t>25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 trikotni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o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o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o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en ko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Škarnic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karnic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o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otni trikotni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en ko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karnic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karnic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o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otni trikotni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en ko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45103B-C98C-4A6D-A4E3-296976B7DB0B}" type="datetimeFigureOut">
              <a:rPr lang="sl-SI" smtClean="0"/>
              <a:pPr/>
              <a:t>10.2.2016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2EB4115-91C0-4B7D-AB8E-1B53B711AF57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FLOYD  - WARSHALLOV ALGORITEM</a:t>
            </a:r>
            <a:br>
              <a:rPr lang="sl-SI" dirty="0"/>
            </a:b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sl-SI" dirty="0" smtClean="0"/>
          </a:p>
          <a:p>
            <a:endParaRPr lang="sl-SI" dirty="0"/>
          </a:p>
          <a:p>
            <a:pPr algn="r"/>
            <a:r>
              <a:rPr lang="sl-SI" dirty="0" smtClean="0"/>
              <a:t>Jasna Rot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l-SI" dirty="0" smtClean="0"/>
              <a:t>Pri reševanju si bomo pomagali z </a:t>
            </a:r>
            <a:r>
              <a:rPr lang="sl-SI" dirty="0" smtClean="0"/>
              <a:t>:</a:t>
            </a:r>
          </a:p>
          <a:p>
            <a:r>
              <a:rPr lang="sl-SI" dirty="0" smtClean="0"/>
              <a:t>matriko D, ki bo predstavljala </a:t>
            </a:r>
            <a:r>
              <a:rPr lang="sl-SI" dirty="0" smtClean="0"/>
              <a:t>utež povezave</a:t>
            </a:r>
            <a:endParaRPr lang="sl-SI" dirty="0" smtClean="0"/>
          </a:p>
          <a:p>
            <a:r>
              <a:rPr lang="sl-SI" dirty="0" smtClean="0"/>
              <a:t>m</a:t>
            </a:r>
            <a:r>
              <a:rPr lang="sl-SI" dirty="0" smtClean="0"/>
              <a:t>atriko povezav </a:t>
            </a:r>
            <a:r>
              <a:rPr lang="el-GR" dirty="0" smtClean="0"/>
              <a:t>π</a:t>
            </a:r>
            <a:r>
              <a:rPr lang="sl-SI" dirty="0" smtClean="0"/>
              <a:t> </a:t>
            </a:r>
          </a:p>
          <a:p>
            <a:r>
              <a:rPr lang="sl-SI" dirty="0" smtClean="0"/>
              <a:t>n=število vozlišč</a:t>
            </a:r>
          </a:p>
          <a:p>
            <a:r>
              <a:rPr lang="sl-SI" dirty="0" smtClean="0"/>
              <a:t>i=številka vrstice</a:t>
            </a:r>
          </a:p>
          <a:p>
            <a:r>
              <a:rPr lang="sl-SI" dirty="0" smtClean="0"/>
              <a:t>J=številka stolpca</a:t>
            </a:r>
          </a:p>
          <a:p>
            <a:r>
              <a:rPr lang="sl-SI" dirty="0" smtClean="0"/>
              <a:t>K=številka iteracije</a:t>
            </a:r>
          </a:p>
          <a:p>
            <a:endParaRPr lang="sl-SI" dirty="0" smtClean="0"/>
          </a:p>
          <a:p>
            <a:r>
              <a:rPr lang="sl-SI" dirty="0" smtClean="0"/>
              <a:t>Narišemo matriko D ter stolpce in vrstice označimo z 1,..,n.</a:t>
            </a:r>
          </a:p>
          <a:p>
            <a:r>
              <a:rPr lang="sl-SI" dirty="0" smtClean="0"/>
              <a:t>Vrstica 1 in stolpec 1 bosta imela ceno 0, ker ne opravimo nobene poti. Tako dobimo po diagonali same ničle.</a:t>
            </a:r>
          </a:p>
          <a:p>
            <a:r>
              <a:rPr lang="sl-SI" dirty="0" smtClean="0"/>
              <a:t>Pogledamo kakšna je cena povezave iz vozlišča 1 v vozlišče 2, ter vpišemo ceno v d(1,2). Tako zapolnimo celo matriko</a:t>
            </a:r>
          </a:p>
          <a:p>
            <a:r>
              <a:rPr lang="sl-SI" dirty="0" smtClean="0"/>
              <a:t>Če direktnih povezav med vozliščem ni, vpišemo ∞</a:t>
            </a:r>
          </a:p>
          <a:p>
            <a:endParaRPr lang="sl-SI" dirty="0" smtClean="0"/>
          </a:p>
          <a:p>
            <a:endParaRPr lang="sl-SI" dirty="0" smtClean="0"/>
          </a:p>
          <a:p>
            <a:pPr>
              <a:buNone/>
            </a:pP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:</a:t>
            </a:r>
            <a:endParaRPr lang="sl-SI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 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251520" y="141277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D0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grada vsebine 3"/>
          <p:cNvGraphicFramePr>
            <a:graphicFrameLocks/>
          </p:cNvGraphicFramePr>
          <p:nvPr/>
        </p:nvGraphicFramePr>
        <p:xfrm>
          <a:off x="5220072" y="321297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π0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3995936" y="1700808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 matriko </a:t>
            </a:r>
            <a:r>
              <a:rPr lang="el-GR" dirty="0" smtClean="0"/>
              <a:t>π</a:t>
            </a:r>
            <a:r>
              <a:rPr lang="sl-SI" dirty="0" smtClean="0"/>
              <a:t> bomo vpisali direktne začetne povezave. V prvo vrstico bomo vpisali 1, kjer imamo direktno povezavo iz točke 1 v drugo točko.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611560" y="4509120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dirty="0" smtClean="0"/>
              <a:t>Iz točke 1 imamo direktno povezavo v točke 2,3in 5.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Če ni direktnih povezav naredimo črtico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408712"/>
          </a:xfrm>
        </p:spPr>
        <p:txBody>
          <a:bodyPr>
            <a:normAutofit/>
          </a:bodyPr>
          <a:lstStyle/>
          <a:p>
            <a:pPr fontAlgn="t">
              <a:buNone/>
            </a:pPr>
            <a:endParaRPr lang="sl-SI" b="1" dirty="0" smtClean="0"/>
          </a:p>
          <a:p>
            <a:endParaRPr lang="sl-SI" dirty="0"/>
          </a:p>
        </p:txBody>
      </p:sp>
      <p:graphicFrame>
        <p:nvGraphicFramePr>
          <p:cNvPr id="6" name="Ograda vsebine 3"/>
          <p:cNvGraphicFramePr>
            <a:graphicFrameLocks/>
          </p:cNvGraphicFramePr>
          <p:nvPr/>
        </p:nvGraphicFramePr>
        <p:xfrm>
          <a:off x="251520" y="33265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D0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PoljeZBesedilom 7"/>
          <p:cNvSpPr txBox="1"/>
          <p:nvPr/>
        </p:nvSpPr>
        <p:spPr>
          <a:xfrm>
            <a:off x="4067944" y="476672"/>
            <a:ext cx="4824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Za lažje računanje si označimo prvo vrstico in prvi stolpec, ker ju ne bomo spreminjali ju lahko prepišemo v matriko D1. Prav tako lahko prepišemo ničle po diagonali.</a:t>
            </a:r>
            <a:endParaRPr lang="sl-SI" dirty="0"/>
          </a:p>
        </p:txBody>
      </p:sp>
      <p:graphicFrame>
        <p:nvGraphicFramePr>
          <p:cNvPr id="9" name="Ograda vsebine 3"/>
          <p:cNvGraphicFramePr>
            <a:graphicFrameLocks/>
          </p:cNvGraphicFramePr>
          <p:nvPr/>
        </p:nvGraphicFramePr>
        <p:xfrm>
          <a:off x="5580112" y="2276872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D1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251520" y="3356992"/>
            <a:ext cx="50405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Primerjamo povezave med seboj in če dobimo cenejšo jo spremenimo. To naredimo po naslednji enačbi:</a:t>
            </a:r>
          </a:p>
          <a:p>
            <a:endParaRPr lang="sl-SI" dirty="0" smtClean="0"/>
          </a:p>
          <a:p>
            <a:pPr algn="ctr"/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 spremenimo</a:t>
            </a:r>
          </a:p>
          <a:p>
            <a:pPr algn="ctr"/>
            <a:r>
              <a:rPr lang="sl-SI" dirty="0" err="1" smtClean="0"/>
              <a:t>dij</a:t>
            </a:r>
            <a:r>
              <a:rPr lang="sl-SI" dirty="0" smtClean="0"/>
              <a:t>&lt;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  ne spremenimo</a:t>
            </a:r>
          </a:p>
          <a:p>
            <a:pPr algn="ctr"/>
            <a:endParaRPr lang="sl-SI" dirty="0" smtClean="0"/>
          </a:p>
          <a:p>
            <a:pPr algn="ctr"/>
            <a:r>
              <a:rPr lang="sl-SI" dirty="0" smtClean="0"/>
              <a:t>i=2, j=3 in k=1:</a:t>
            </a:r>
          </a:p>
          <a:p>
            <a:pPr algn="r"/>
            <a:r>
              <a:rPr lang="sl-SI" dirty="0" err="1" smtClean="0"/>
              <a:t>dij</a:t>
            </a:r>
            <a:r>
              <a:rPr lang="sl-SI" dirty="0" smtClean="0"/>
              <a:t>=d23=∞</a:t>
            </a:r>
          </a:p>
          <a:p>
            <a:pPr algn="r"/>
            <a:r>
              <a:rPr lang="sl-SI" dirty="0" err="1" smtClean="0"/>
              <a:t>dik</a:t>
            </a:r>
            <a:r>
              <a:rPr lang="sl-SI" dirty="0" smtClean="0"/>
              <a:t>=d21=</a:t>
            </a:r>
            <a:r>
              <a:rPr lang="sl-SI" dirty="0" smtClean="0"/>
              <a:t> </a:t>
            </a:r>
            <a:r>
              <a:rPr lang="sl-SI" dirty="0" smtClean="0"/>
              <a:t>∞</a:t>
            </a:r>
          </a:p>
          <a:p>
            <a:pPr algn="r"/>
            <a:r>
              <a:rPr lang="sl-SI" dirty="0" err="1" smtClean="0"/>
              <a:t>d</a:t>
            </a:r>
            <a:r>
              <a:rPr lang="sl-SI" dirty="0" err="1" smtClean="0"/>
              <a:t>kj</a:t>
            </a:r>
            <a:r>
              <a:rPr lang="sl-SI" dirty="0" smtClean="0"/>
              <a:t>=d13=7</a:t>
            </a:r>
          </a:p>
          <a:p>
            <a:pPr algn="ctr"/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3923928" y="242088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k</a:t>
            </a:r>
            <a:r>
              <a:rPr lang="sl-SI" dirty="0" smtClean="0"/>
              <a:t>=1</a:t>
            </a:r>
            <a:endParaRPr lang="sl-SI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5508104" y="5624820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∞ &lt;∞+7: ne spremenimo ker  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je večje od </a:t>
            </a:r>
            <a:r>
              <a:rPr lang="sl-SI" dirty="0" err="1" smtClean="0"/>
              <a:t>dij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/>
          </a:bodyPr>
          <a:lstStyle/>
          <a:p>
            <a:r>
              <a:rPr lang="sl-SI" sz="1800" dirty="0" smtClean="0"/>
              <a:t>Tako preverimo vse povezave in če najdemo cenejšo jo zamenjamo</a:t>
            </a:r>
          </a:p>
          <a:p>
            <a:pPr>
              <a:buNone/>
            </a:pPr>
            <a:r>
              <a:rPr lang="sl-SI" sz="1800" dirty="0" smtClean="0"/>
              <a:t>Pri matriki D1 smo dobili 2 cenejši povezavi v 4 vrstici</a:t>
            </a:r>
          </a:p>
          <a:p>
            <a:pPr>
              <a:buNone/>
            </a:pPr>
            <a:r>
              <a:rPr lang="sl-SI" sz="1800" dirty="0" smtClean="0"/>
              <a:t>	i=4 ,J=2,k=1</a:t>
            </a:r>
          </a:p>
          <a:p>
            <a:r>
              <a:rPr lang="sl-SI" sz="1800" dirty="0" err="1" smtClean="0"/>
              <a:t>d</a:t>
            </a:r>
            <a:r>
              <a:rPr lang="sl-SI" sz="1800" dirty="0" err="1" smtClean="0"/>
              <a:t>ij</a:t>
            </a:r>
            <a:r>
              <a:rPr lang="sl-SI" sz="1800" dirty="0" smtClean="0"/>
              <a:t>=d42=</a:t>
            </a:r>
            <a:r>
              <a:rPr lang="sl-SI" sz="1800" dirty="0" smtClean="0"/>
              <a:t> </a:t>
            </a:r>
            <a:r>
              <a:rPr lang="sl-SI" sz="1800" dirty="0" smtClean="0"/>
              <a:t>∞</a:t>
            </a:r>
          </a:p>
          <a:p>
            <a:r>
              <a:rPr lang="sl-SI" sz="1800" dirty="0" err="1" smtClean="0"/>
              <a:t>d</a:t>
            </a:r>
            <a:r>
              <a:rPr lang="sl-SI" sz="1800" dirty="0" err="1" smtClean="0"/>
              <a:t>ik</a:t>
            </a:r>
            <a:r>
              <a:rPr lang="sl-SI" sz="1800" dirty="0" smtClean="0"/>
              <a:t>=d41=1</a:t>
            </a:r>
          </a:p>
          <a:p>
            <a:r>
              <a:rPr lang="sl-SI" sz="1800" dirty="0" err="1" smtClean="0"/>
              <a:t>dkj</a:t>
            </a:r>
            <a:r>
              <a:rPr lang="sl-SI" sz="1800" dirty="0" smtClean="0"/>
              <a:t>=d12=4</a:t>
            </a:r>
          </a:p>
          <a:p>
            <a:endParaRPr lang="sl-SI" sz="1800" dirty="0" smtClean="0"/>
          </a:p>
          <a:p>
            <a:r>
              <a:rPr lang="sl-SI" sz="1800" dirty="0" err="1" smtClean="0"/>
              <a:t>dij</a:t>
            </a:r>
            <a:r>
              <a:rPr lang="sl-SI" sz="1800" dirty="0" smtClean="0"/>
              <a:t>&gt;</a:t>
            </a:r>
            <a:r>
              <a:rPr lang="sl-SI" sz="1800" dirty="0" err="1" smtClean="0"/>
              <a:t>dik</a:t>
            </a:r>
            <a:r>
              <a:rPr lang="sl-SI" sz="1800" dirty="0" smtClean="0"/>
              <a:t>+</a:t>
            </a:r>
            <a:r>
              <a:rPr lang="sl-SI" sz="1800" dirty="0" err="1" smtClean="0"/>
              <a:t>dkj</a:t>
            </a:r>
            <a:endParaRPr lang="sl-SI" sz="1800" dirty="0" smtClean="0"/>
          </a:p>
          <a:p>
            <a:r>
              <a:rPr lang="sl-SI" sz="1800" dirty="0" smtClean="0"/>
              <a:t>∞&gt;1+4</a:t>
            </a:r>
          </a:p>
          <a:p>
            <a:r>
              <a:rPr lang="sl-SI" sz="1800" dirty="0" smtClean="0"/>
              <a:t>∞&gt;5 spremenimo,ker</a:t>
            </a:r>
          </a:p>
          <a:p>
            <a:r>
              <a:rPr lang="sl-SI" sz="1800" dirty="0" smtClean="0"/>
              <a:t>j</a:t>
            </a:r>
            <a:r>
              <a:rPr lang="sl-SI" sz="1800" dirty="0" smtClean="0"/>
              <a:t>e 5 ugodneje kot </a:t>
            </a:r>
            <a:r>
              <a:rPr lang="sl-SI" sz="1800" dirty="0" smtClean="0"/>
              <a:t>∞</a:t>
            </a:r>
            <a:endParaRPr lang="sl-SI" sz="1800" dirty="0" smtClean="0"/>
          </a:p>
          <a:p>
            <a:pPr>
              <a:buNone/>
            </a:pPr>
            <a:endParaRPr lang="sl-SI" sz="1800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4355976" y="1052737"/>
            <a:ext cx="2808312" cy="4668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i=4 ,J=5,k=1</a:t>
            </a:r>
          </a:p>
          <a:p>
            <a:r>
              <a:rPr lang="sl-SI" dirty="0" err="1" smtClean="0"/>
              <a:t>dij</a:t>
            </a:r>
            <a:r>
              <a:rPr lang="sl-SI" dirty="0" smtClean="0"/>
              <a:t>=d45= ∞</a:t>
            </a:r>
          </a:p>
          <a:p>
            <a:r>
              <a:rPr lang="sl-SI" dirty="0" err="1" smtClean="0"/>
              <a:t>dik</a:t>
            </a:r>
            <a:r>
              <a:rPr lang="sl-SI" dirty="0" smtClean="0"/>
              <a:t>=d41=1</a:t>
            </a:r>
          </a:p>
          <a:p>
            <a:r>
              <a:rPr lang="sl-SI" dirty="0" err="1" smtClean="0"/>
              <a:t>dkj</a:t>
            </a:r>
            <a:r>
              <a:rPr lang="sl-SI" dirty="0" smtClean="0"/>
              <a:t>=d15=3</a:t>
            </a:r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endParaRPr lang="sl-SI" dirty="0" smtClean="0"/>
          </a:p>
          <a:p>
            <a:r>
              <a:rPr lang="sl-SI" dirty="0" smtClean="0"/>
              <a:t>∞&gt;</a:t>
            </a:r>
            <a:r>
              <a:rPr lang="sl-SI" dirty="0" smtClean="0"/>
              <a:t>1+3</a:t>
            </a:r>
          </a:p>
          <a:p>
            <a:r>
              <a:rPr lang="sl-SI" dirty="0" smtClean="0"/>
              <a:t>∞</a:t>
            </a:r>
            <a:r>
              <a:rPr lang="sl-SI" dirty="0" smtClean="0"/>
              <a:t>&gt;4 </a:t>
            </a:r>
            <a:r>
              <a:rPr lang="sl-SI" dirty="0" smtClean="0"/>
              <a:t>spremenimo,ker</a:t>
            </a:r>
          </a:p>
          <a:p>
            <a:r>
              <a:rPr lang="sl-SI" dirty="0" smtClean="0"/>
              <a:t>je </a:t>
            </a:r>
            <a:r>
              <a:rPr lang="sl-SI" dirty="0" smtClean="0"/>
              <a:t>4 ugodneje </a:t>
            </a:r>
            <a:r>
              <a:rPr lang="sl-SI" dirty="0" smtClean="0"/>
              <a:t>kot ∞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</p:txBody>
      </p:sp>
      <p:graphicFrame>
        <p:nvGraphicFramePr>
          <p:cNvPr id="6" name="Ograda vsebine 3"/>
          <p:cNvGraphicFramePr>
            <a:graphicFrameLocks/>
          </p:cNvGraphicFramePr>
          <p:nvPr/>
        </p:nvGraphicFramePr>
        <p:xfrm>
          <a:off x="5508104" y="3933056"/>
          <a:ext cx="3312366" cy="259228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π1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539552" y="4077072"/>
            <a:ext cx="47525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Spremenimo tudi matriko π0 v π1, in napišemo 1, kjer smo dobili cenejšo povezavo.  </a:t>
            </a:r>
          </a:p>
          <a:p>
            <a:r>
              <a:rPr lang="sl-SI" i="1" dirty="0" smtClean="0"/>
              <a:t>d42 – iz točke 4 do točke 2 je krajša pot prek povezave 1</a:t>
            </a:r>
          </a:p>
          <a:p>
            <a:endParaRPr lang="sl-SI" i="1" dirty="0" smtClean="0"/>
          </a:p>
          <a:p>
            <a:pPr algn="r"/>
            <a:r>
              <a:rPr lang="sl-SI" i="1" dirty="0" smtClean="0"/>
              <a:t>d45- iz točke 4 do točke 5 je krajša pot prek povezave 1</a:t>
            </a:r>
          </a:p>
          <a:p>
            <a:endParaRPr lang="sl-SI" dirty="0" smtClean="0"/>
          </a:p>
          <a:p>
            <a:r>
              <a:rPr lang="sl-SI" dirty="0" smtClean="0"/>
              <a:t> </a:t>
            </a:r>
            <a:endParaRPr lang="sl-SI" dirty="0" smtClean="0"/>
          </a:p>
          <a:p>
            <a:r>
              <a:rPr lang="sl-SI" dirty="0" smtClean="0"/>
              <a:t> </a:t>
            </a:r>
            <a:endParaRPr lang="sl-S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grada vsebine 3"/>
          <p:cNvGraphicFramePr>
            <a:graphicFrameLocks/>
          </p:cNvGraphicFramePr>
          <p:nvPr/>
        </p:nvGraphicFramePr>
        <p:xfrm>
          <a:off x="323528" y="69269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D1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grada vsebine 13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K=2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Ograda vsebine 3"/>
          <p:cNvGraphicFramePr>
            <a:graphicFrameLocks/>
          </p:cNvGraphicFramePr>
          <p:nvPr/>
        </p:nvGraphicFramePr>
        <p:xfrm>
          <a:off x="4716016" y="69269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D2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6" name="PoljeZBesedilom 15"/>
          <p:cNvSpPr txBox="1"/>
          <p:nvPr/>
        </p:nvSpPr>
        <p:spPr>
          <a:xfrm>
            <a:off x="323528" y="3717032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Zdaj preverimo povezave za točko 2. Označimo si 2 vrstico in 2 stolpec. </a:t>
            </a:r>
          </a:p>
          <a:p>
            <a:r>
              <a:rPr lang="sl-SI" dirty="0" smtClean="0"/>
              <a:t> Pri matriki D2 smo dobili 3 cenejše povezave.</a:t>
            </a:r>
          </a:p>
          <a:p>
            <a:pPr>
              <a:buNone/>
            </a:pPr>
            <a:r>
              <a:rPr lang="sl-SI" dirty="0" smtClean="0"/>
              <a:t>i=1,J=4,k=2	</a:t>
            </a:r>
            <a:r>
              <a:rPr lang="sl-SI" dirty="0" smtClean="0"/>
              <a:t>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</a:t>
            </a:r>
            <a:r>
              <a:rPr lang="sl-SI" dirty="0" smtClean="0"/>
              <a:t>	</a:t>
            </a:r>
          </a:p>
          <a:p>
            <a:r>
              <a:rPr lang="sl-SI" dirty="0" err="1" smtClean="0"/>
              <a:t>dij</a:t>
            </a:r>
            <a:r>
              <a:rPr lang="sl-SI" dirty="0" smtClean="0"/>
              <a:t>=d14= ∞	 ∞&gt;4+2</a:t>
            </a:r>
          </a:p>
          <a:p>
            <a:r>
              <a:rPr lang="sl-SI" dirty="0" err="1" smtClean="0"/>
              <a:t>dik</a:t>
            </a:r>
            <a:r>
              <a:rPr lang="sl-SI" dirty="0" smtClean="0"/>
              <a:t>=d12=4	</a:t>
            </a:r>
            <a:r>
              <a:rPr lang="sl-SI" dirty="0" smtClean="0"/>
              <a:t> ∞&gt;6 spremenimo,ker</a:t>
            </a:r>
          </a:p>
          <a:p>
            <a:r>
              <a:rPr lang="sl-SI" dirty="0" err="1" smtClean="0"/>
              <a:t>dkj</a:t>
            </a:r>
            <a:r>
              <a:rPr lang="sl-SI" dirty="0" smtClean="0"/>
              <a:t>=d24=2	</a:t>
            </a:r>
            <a:r>
              <a:rPr lang="sl-SI" dirty="0" smtClean="0"/>
              <a:t> je 6 ugodneje kot </a:t>
            </a:r>
            <a:r>
              <a:rPr lang="sl-SI" dirty="0" smtClean="0"/>
              <a:t>∞</a:t>
            </a:r>
          </a:p>
          <a:p>
            <a:endParaRPr lang="sl-SI" dirty="0" smtClean="0"/>
          </a:p>
          <a:p>
            <a:r>
              <a:rPr lang="sl-SI" dirty="0" smtClean="0"/>
              <a:t>Vrednost povezav se spremeni na d14,d34 in d35. </a:t>
            </a:r>
          </a:p>
          <a:p>
            <a:r>
              <a:rPr lang="sl-SI" dirty="0" smtClean="0"/>
              <a:t>	</a:t>
            </a:r>
            <a:r>
              <a:rPr lang="sl-SI" dirty="0" smtClean="0"/>
              <a:t>			d34:</a:t>
            </a:r>
            <a:r>
              <a:rPr lang="sl-SI" dirty="0" smtClean="0"/>
              <a:t>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</a:t>
            </a:r>
            <a:r>
              <a:rPr lang="sl-SI" dirty="0" smtClean="0"/>
              <a:t>:</a:t>
            </a:r>
            <a:r>
              <a:rPr lang="sl-SI" dirty="0" smtClean="0"/>
              <a:t> </a:t>
            </a:r>
            <a:r>
              <a:rPr lang="sl-SI" dirty="0" smtClean="0"/>
              <a:t>∞&gt;5+2:</a:t>
            </a:r>
            <a:r>
              <a:rPr lang="sl-SI" dirty="0" smtClean="0"/>
              <a:t> </a:t>
            </a:r>
            <a:r>
              <a:rPr lang="sl-SI" dirty="0" smtClean="0"/>
              <a:t>∞&gt;7</a:t>
            </a:r>
          </a:p>
          <a:p>
            <a:r>
              <a:rPr lang="sl-SI" dirty="0" smtClean="0"/>
              <a:t>	</a:t>
            </a:r>
            <a:r>
              <a:rPr lang="sl-SI" dirty="0" smtClean="0"/>
              <a:t>			d35:</a:t>
            </a:r>
            <a:r>
              <a:rPr lang="sl-SI" dirty="0" smtClean="0"/>
              <a:t>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: ∞&gt;</a:t>
            </a:r>
            <a:r>
              <a:rPr lang="sl-SI" dirty="0" smtClean="0"/>
              <a:t>5+8: </a:t>
            </a:r>
            <a:r>
              <a:rPr lang="sl-SI" dirty="0" smtClean="0"/>
              <a:t>∞</a:t>
            </a:r>
            <a:r>
              <a:rPr lang="sl-SI" dirty="0" smtClean="0"/>
              <a:t>&gt;13</a:t>
            </a:r>
          </a:p>
          <a:p>
            <a:r>
              <a:rPr lang="sl-SI" dirty="0" smtClean="0"/>
              <a:t>	</a:t>
            </a:r>
            <a:r>
              <a:rPr lang="sl-SI" dirty="0" smtClean="0"/>
              <a:t>			</a:t>
            </a:r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			</a:t>
            </a:r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251520" y="332656"/>
          <a:ext cx="844562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5624"/>
              </a:tblGrid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grada vsebine 3"/>
          <p:cNvGraphicFramePr>
            <a:graphicFrameLocks/>
          </p:cNvGraphicFramePr>
          <p:nvPr/>
        </p:nvGraphicFramePr>
        <p:xfrm>
          <a:off x="4716016" y="764704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π2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grada vsebine 3"/>
          <p:cNvGraphicFramePr>
            <a:graphicFrameLocks/>
          </p:cNvGraphicFramePr>
          <p:nvPr/>
        </p:nvGraphicFramePr>
        <p:xfrm>
          <a:off x="467544" y="908720"/>
          <a:ext cx="3312366" cy="259228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π1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8" name="PoljeZBesedilom 7"/>
          <p:cNvSpPr txBox="1"/>
          <p:nvPr/>
        </p:nvSpPr>
        <p:spPr>
          <a:xfrm>
            <a:off x="539552" y="4005064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Spremenimo še matriko π1 v π2,kjer </a:t>
            </a:r>
            <a:r>
              <a:rPr lang="sl-SI" dirty="0" smtClean="0"/>
              <a:t>smo dobili cenejšo povezavo.  </a:t>
            </a:r>
          </a:p>
          <a:p>
            <a:endParaRPr lang="sl-SI" i="1" dirty="0" smtClean="0"/>
          </a:p>
          <a:p>
            <a:r>
              <a:rPr lang="sl-SI" i="1" dirty="0" smtClean="0"/>
              <a:t>d14 </a:t>
            </a:r>
            <a:r>
              <a:rPr lang="sl-SI" i="1" dirty="0" smtClean="0"/>
              <a:t>– iz točke </a:t>
            </a:r>
            <a:r>
              <a:rPr lang="sl-SI" i="1" dirty="0" smtClean="0"/>
              <a:t>1 </a:t>
            </a:r>
            <a:r>
              <a:rPr lang="sl-SI" i="1" dirty="0" smtClean="0"/>
              <a:t>do točke </a:t>
            </a:r>
            <a:r>
              <a:rPr lang="sl-SI" i="1" dirty="0" smtClean="0"/>
              <a:t>4 </a:t>
            </a:r>
            <a:r>
              <a:rPr lang="sl-SI" i="1" dirty="0" smtClean="0"/>
              <a:t>je krajša pot prek povezave </a:t>
            </a:r>
            <a:r>
              <a:rPr lang="sl-SI" i="1" dirty="0" smtClean="0"/>
              <a:t> 2</a:t>
            </a:r>
            <a:endParaRPr lang="sl-SI" i="1" dirty="0" smtClean="0"/>
          </a:p>
          <a:p>
            <a:r>
              <a:rPr lang="sl-SI" i="1" dirty="0" smtClean="0"/>
              <a:t>d34- </a:t>
            </a:r>
            <a:r>
              <a:rPr lang="sl-SI" i="1" dirty="0" smtClean="0"/>
              <a:t>iz točke </a:t>
            </a:r>
            <a:r>
              <a:rPr lang="sl-SI" i="1" dirty="0" smtClean="0"/>
              <a:t>3 </a:t>
            </a:r>
            <a:r>
              <a:rPr lang="sl-SI" i="1" dirty="0" smtClean="0"/>
              <a:t>do točke </a:t>
            </a:r>
            <a:r>
              <a:rPr lang="sl-SI" i="1" dirty="0" smtClean="0"/>
              <a:t>4 </a:t>
            </a:r>
            <a:r>
              <a:rPr lang="sl-SI" i="1" dirty="0" smtClean="0"/>
              <a:t>je krajša pot prek povezave </a:t>
            </a:r>
            <a:r>
              <a:rPr lang="sl-SI" i="1" dirty="0" smtClean="0"/>
              <a:t>2</a:t>
            </a:r>
          </a:p>
          <a:p>
            <a:r>
              <a:rPr lang="sl-SI" i="1" dirty="0" smtClean="0"/>
              <a:t>d35- </a:t>
            </a:r>
            <a:r>
              <a:rPr lang="sl-SI" i="1" dirty="0" smtClean="0"/>
              <a:t>iz točke 3 do točke </a:t>
            </a:r>
            <a:r>
              <a:rPr lang="sl-SI" i="1" dirty="0" smtClean="0"/>
              <a:t>5 </a:t>
            </a:r>
            <a:r>
              <a:rPr lang="sl-SI" i="1" dirty="0" smtClean="0"/>
              <a:t>je krajša pot prek povezave 2</a:t>
            </a:r>
          </a:p>
          <a:p>
            <a:endParaRPr lang="sl-SI" i="1" dirty="0" smtClean="0"/>
          </a:p>
          <a:p>
            <a:endParaRPr lang="sl-SI" i="1" dirty="0" smtClean="0"/>
          </a:p>
          <a:p>
            <a:r>
              <a:rPr lang="sl-SI" dirty="0" smtClean="0"/>
              <a:t> </a:t>
            </a:r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 </a:t>
            </a:r>
            <a:endParaRPr lang="sl-SI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rada vsebine 3"/>
          <p:cNvGraphicFramePr>
            <a:graphicFrameLocks/>
          </p:cNvGraphicFramePr>
          <p:nvPr/>
        </p:nvGraphicFramePr>
        <p:xfrm>
          <a:off x="251520" y="836712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D2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Ograda vsebine 8"/>
          <p:cNvGraphicFramePr>
            <a:graphicFrameLocks noGrp="1"/>
          </p:cNvGraphicFramePr>
          <p:nvPr>
            <p:ph idx="1"/>
          </p:nvPr>
        </p:nvGraphicFramePr>
        <p:xfrm>
          <a:off x="395536" y="260648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K=3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Ograda vsebine 3"/>
          <p:cNvGraphicFramePr>
            <a:graphicFrameLocks/>
          </p:cNvGraphicFramePr>
          <p:nvPr/>
        </p:nvGraphicFramePr>
        <p:xfrm>
          <a:off x="4788024" y="908720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D3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4" name="PoljeZBesedilom 13"/>
          <p:cNvSpPr txBox="1"/>
          <p:nvPr/>
        </p:nvSpPr>
        <p:spPr>
          <a:xfrm>
            <a:off x="323528" y="3789040"/>
            <a:ext cx="33843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Preverimo povezave za točko 3. Ugotovimo, da ni nobene ugodnejše povezave:</a:t>
            </a:r>
          </a:p>
          <a:p>
            <a:pPr algn="ctr"/>
            <a:r>
              <a:rPr lang="sl-SI" dirty="0" smtClean="0"/>
              <a:t>D2=D3</a:t>
            </a:r>
          </a:p>
          <a:p>
            <a:r>
              <a:rPr lang="sl-SI" dirty="0" smtClean="0"/>
              <a:t>Zato je tudi matrika povezav ostaja enaka:</a:t>
            </a:r>
          </a:p>
          <a:p>
            <a:pPr algn="ctr"/>
            <a:r>
              <a:rPr lang="sl-SI" dirty="0" smtClean="0"/>
              <a:t>π2= π3</a:t>
            </a:r>
            <a:endParaRPr lang="sl-SI" dirty="0" smtClean="0"/>
          </a:p>
          <a:p>
            <a:pPr algn="ctr"/>
            <a:endParaRPr lang="sl-SI" dirty="0" smtClean="0"/>
          </a:p>
          <a:p>
            <a:pPr algn="ctr"/>
            <a:endParaRPr lang="sl-SI" dirty="0" smtClean="0"/>
          </a:p>
          <a:p>
            <a:r>
              <a:rPr lang="sl-SI" dirty="0" smtClean="0"/>
              <a:t> </a:t>
            </a:r>
          </a:p>
          <a:p>
            <a:r>
              <a:rPr lang="sl-SI" dirty="0" smtClean="0"/>
              <a:t> </a:t>
            </a:r>
          </a:p>
          <a:p>
            <a:pPr algn="ctr"/>
            <a:endParaRPr lang="sl-SI" dirty="0" smtClean="0"/>
          </a:p>
          <a:p>
            <a:pPr algn="ctr"/>
            <a:endParaRPr lang="sl-SI" dirty="0"/>
          </a:p>
        </p:txBody>
      </p:sp>
      <p:graphicFrame>
        <p:nvGraphicFramePr>
          <p:cNvPr id="15" name="Ograda vsebine 3"/>
          <p:cNvGraphicFramePr>
            <a:graphicFrameLocks/>
          </p:cNvGraphicFramePr>
          <p:nvPr/>
        </p:nvGraphicFramePr>
        <p:xfrm>
          <a:off x="4860032" y="393305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π3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67544" y="332656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K=4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grada vsebine 3"/>
          <p:cNvGraphicFramePr>
            <a:graphicFrameLocks/>
          </p:cNvGraphicFramePr>
          <p:nvPr/>
        </p:nvGraphicFramePr>
        <p:xfrm>
          <a:off x="251520" y="836712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D3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grada vsebine 3"/>
          <p:cNvGraphicFramePr>
            <a:graphicFrameLocks/>
          </p:cNvGraphicFramePr>
          <p:nvPr/>
        </p:nvGraphicFramePr>
        <p:xfrm>
          <a:off x="4716016" y="836712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D4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sl-SI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323528" y="3789040"/>
            <a:ext cx="8208912" cy="424731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sl-SI" dirty="0" smtClean="0"/>
              <a:t>Preverimo povezave za točko 4. Vrednost </a:t>
            </a:r>
            <a:r>
              <a:rPr lang="sl-SI" dirty="0" smtClean="0"/>
              <a:t>povezav se spremeni na </a:t>
            </a:r>
            <a:r>
              <a:rPr lang="sl-SI" dirty="0" smtClean="0"/>
              <a:t>d21,d23,d25,d31,d35,d51,d52 in d53. </a:t>
            </a:r>
            <a:endParaRPr lang="sl-SI" dirty="0" smtClean="0"/>
          </a:p>
          <a:p>
            <a:r>
              <a:rPr lang="sl-SI" dirty="0" smtClean="0"/>
              <a:t>				d21</a:t>
            </a:r>
            <a:r>
              <a:rPr lang="sl-SI" dirty="0" smtClean="0"/>
              <a:t>: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: ∞</a:t>
            </a:r>
            <a:r>
              <a:rPr lang="sl-SI" dirty="0" smtClean="0"/>
              <a:t>&gt;2+1: </a:t>
            </a:r>
            <a:r>
              <a:rPr lang="sl-SI" dirty="0" smtClean="0"/>
              <a:t>∞</a:t>
            </a:r>
            <a:r>
              <a:rPr lang="sl-SI" dirty="0" smtClean="0"/>
              <a:t>&gt;</a:t>
            </a:r>
            <a:r>
              <a:rPr lang="sl-SI" dirty="0" smtClean="0"/>
              <a:t>3</a:t>
            </a:r>
          </a:p>
          <a:p>
            <a:r>
              <a:rPr lang="sl-SI" dirty="0" smtClean="0"/>
              <a:t>			</a:t>
            </a:r>
            <a:r>
              <a:rPr lang="sl-SI" dirty="0" smtClean="0"/>
              <a:t>	d23: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: ∞</a:t>
            </a:r>
            <a:r>
              <a:rPr lang="sl-SI" dirty="0" smtClean="0"/>
              <a:t>&gt;2+5: </a:t>
            </a:r>
            <a:r>
              <a:rPr lang="sl-SI" dirty="0" smtClean="0"/>
              <a:t>∞</a:t>
            </a:r>
            <a:r>
              <a:rPr lang="sl-SI" dirty="0" smtClean="0"/>
              <a:t>&gt;</a:t>
            </a:r>
            <a:r>
              <a:rPr lang="sl-SI" dirty="0" smtClean="0"/>
              <a:t>7</a:t>
            </a:r>
          </a:p>
          <a:p>
            <a:r>
              <a:rPr lang="sl-SI" dirty="0" smtClean="0"/>
              <a:t>				d25: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: </a:t>
            </a:r>
            <a:r>
              <a:rPr lang="sl-SI" dirty="0" smtClean="0"/>
              <a:t>8&gt;2+4: 8&gt;6</a:t>
            </a:r>
            <a:endParaRPr lang="sl-SI" dirty="0" smtClean="0"/>
          </a:p>
          <a:p>
            <a:r>
              <a:rPr lang="sl-SI" dirty="0" smtClean="0"/>
              <a:t>				d31: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: ∞</a:t>
            </a:r>
            <a:r>
              <a:rPr lang="sl-SI" dirty="0" smtClean="0"/>
              <a:t>&gt;4+1: </a:t>
            </a:r>
            <a:r>
              <a:rPr lang="sl-SI" dirty="0" smtClean="0"/>
              <a:t>∞</a:t>
            </a:r>
            <a:r>
              <a:rPr lang="sl-SI" dirty="0" smtClean="0"/>
              <a:t>&gt;</a:t>
            </a:r>
            <a:r>
              <a:rPr lang="sl-SI" dirty="0" smtClean="0"/>
              <a:t>8</a:t>
            </a:r>
            <a:endParaRPr lang="sl-SI" dirty="0" smtClean="0"/>
          </a:p>
          <a:p>
            <a:r>
              <a:rPr lang="sl-SI" dirty="0" smtClean="0"/>
              <a:t>				d35: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: </a:t>
            </a:r>
            <a:r>
              <a:rPr lang="sl-SI" dirty="0" smtClean="0"/>
              <a:t>13&gt;7+4: 13&gt;11</a:t>
            </a:r>
            <a:endParaRPr lang="sl-SI" dirty="0" smtClean="0"/>
          </a:p>
          <a:p>
            <a:r>
              <a:rPr lang="sl-SI" dirty="0" smtClean="0"/>
              <a:t>				d51: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: ∞&gt;</a:t>
            </a:r>
            <a:r>
              <a:rPr lang="sl-SI" dirty="0" smtClean="0"/>
              <a:t>5+1: </a:t>
            </a:r>
            <a:r>
              <a:rPr lang="sl-SI" dirty="0" smtClean="0"/>
              <a:t>∞</a:t>
            </a:r>
            <a:r>
              <a:rPr lang="sl-SI" dirty="0" smtClean="0"/>
              <a:t>&gt;</a:t>
            </a:r>
            <a:r>
              <a:rPr lang="sl-SI" dirty="0" smtClean="0"/>
              <a:t>6</a:t>
            </a:r>
            <a:endParaRPr lang="sl-SI" dirty="0" smtClean="0"/>
          </a:p>
          <a:p>
            <a:r>
              <a:rPr lang="sl-SI" dirty="0" smtClean="0"/>
              <a:t>				d52: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: ∞&gt;</a:t>
            </a:r>
            <a:r>
              <a:rPr lang="sl-SI" dirty="0" smtClean="0"/>
              <a:t>5+5: </a:t>
            </a:r>
            <a:r>
              <a:rPr lang="sl-SI" dirty="0" smtClean="0"/>
              <a:t>∞</a:t>
            </a:r>
            <a:r>
              <a:rPr lang="sl-SI" dirty="0" smtClean="0"/>
              <a:t>&gt;10</a:t>
            </a:r>
            <a:endParaRPr lang="sl-SI" dirty="0" smtClean="0"/>
          </a:p>
          <a:p>
            <a:r>
              <a:rPr lang="sl-SI" dirty="0" smtClean="0"/>
              <a:t>				d53: </a:t>
            </a:r>
            <a:r>
              <a:rPr lang="sl-SI" dirty="0" err="1" smtClean="0"/>
              <a:t>dij</a:t>
            </a:r>
            <a:r>
              <a:rPr lang="sl-SI" dirty="0" smtClean="0"/>
              <a:t>&gt;</a:t>
            </a:r>
            <a:r>
              <a:rPr lang="sl-SI" dirty="0" err="1" smtClean="0"/>
              <a:t>dik</a:t>
            </a:r>
            <a:r>
              <a:rPr lang="sl-SI" dirty="0" smtClean="0"/>
              <a:t>+</a:t>
            </a:r>
            <a:r>
              <a:rPr lang="sl-SI" dirty="0" err="1" smtClean="0"/>
              <a:t>dkj</a:t>
            </a:r>
            <a:r>
              <a:rPr lang="sl-SI" dirty="0" smtClean="0"/>
              <a:t> : ∞&gt;</a:t>
            </a:r>
            <a:r>
              <a:rPr lang="sl-SI" dirty="0" smtClean="0"/>
              <a:t>5+5: </a:t>
            </a:r>
            <a:r>
              <a:rPr lang="sl-SI" dirty="0" smtClean="0"/>
              <a:t>∞&gt;</a:t>
            </a:r>
            <a:r>
              <a:rPr lang="sl-SI" dirty="0" smtClean="0"/>
              <a:t>10</a:t>
            </a:r>
            <a:endParaRPr lang="sl-SI" dirty="0" smtClean="0"/>
          </a:p>
          <a:p>
            <a:pPr algn="ctr"/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 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Ograda vsebine 3"/>
          <p:cNvGraphicFramePr>
            <a:graphicFrameLocks/>
          </p:cNvGraphicFramePr>
          <p:nvPr/>
        </p:nvGraphicFramePr>
        <p:xfrm>
          <a:off x="4788024" y="69269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π4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sl-SI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683568" y="3717032"/>
            <a:ext cx="820891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smtClean="0"/>
              <a:t>Spremenimo še matriko </a:t>
            </a:r>
            <a:r>
              <a:rPr lang="sl-SI" sz="1600" dirty="0" smtClean="0"/>
              <a:t>π3 </a:t>
            </a:r>
            <a:r>
              <a:rPr lang="sl-SI" sz="1600" dirty="0" smtClean="0"/>
              <a:t>v </a:t>
            </a:r>
            <a:r>
              <a:rPr lang="sl-SI" sz="1600" dirty="0" smtClean="0"/>
              <a:t>π4,kjer </a:t>
            </a:r>
            <a:r>
              <a:rPr lang="sl-SI" sz="1600" dirty="0" smtClean="0"/>
              <a:t>smo dobili </a:t>
            </a:r>
            <a:r>
              <a:rPr lang="sl-SI" sz="1600" dirty="0" smtClean="0"/>
              <a:t>cenejše povezave.  </a:t>
            </a:r>
            <a:endParaRPr lang="sl-SI" sz="1600" dirty="0" smtClean="0"/>
          </a:p>
          <a:p>
            <a:endParaRPr lang="sl-SI" sz="1600" i="1" dirty="0" smtClean="0"/>
          </a:p>
          <a:p>
            <a:r>
              <a:rPr lang="sl-SI" sz="1600" i="1" dirty="0" smtClean="0"/>
              <a:t>	d21– </a:t>
            </a:r>
            <a:r>
              <a:rPr lang="sl-SI" sz="1600" i="1" dirty="0" smtClean="0"/>
              <a:t>iz točke </a:t>
            </a:r>
            <a:r>
              <a:rPr lang="sl-SI" sz="1600" i="1" dirty="0" smtClean="0"/>
              <a:t>2 do </a:t>
            </a:r>
            <a:r>
              <a:rPr lang="sl-SI" sz="1600" i="1" dirty="0" smtClean="0"/>
              <a:t>točke </a:t>
            </a:r>
            <a:r>
              <a:rPr lang="sl-SI" sz="1600" i="1" dirty="0" smtClean="0"/>
              <a:t>2 </a:t>
            </a:r>
            <a:r>
              <a:rPr lang="sl-SI" sz="1600" i="1" dirty="0" smtClean="0"/>
              <a:t>je krajša pot prek povezave  4</a:t>
            </a:r>
          </a:p>
          <a:p>
            <a:r>
              <a:rPr lang="sl-SI" sz="1600" i="1" dirty="0" smtClean="0"/>
              <a:t>	d23- </a:t>
            </a:r>
            <a:r>
              <a:rPr lang="sl-SI" sz="1600" i="1" dirty="0" smtClean="0"/>
              <a:t>iz točke </a:t>
            </a:r>
            <a:r>
              <a:rPr lang="sl-SI" sz="1600" i="1" dirty="0" smtClean="0"/>
              <a:t>2 </a:t>
            </a:r>
            <a:r>
              <a:rPr lang="sl-SI" sz="1600" i="1" dirty="0" smtClean="0"/>
              <a:t>do točke 3</a:t>
            </a:r>
            <a:r>
              <a:rPr lang="sl-SI" sz="1600" i="1" dirty="0" smtClean="0"/>
              <a:t>je </a:t>
            </a:r>
            <a:r>
              <a:rPr lang="sl-SI" sz="1600" i="1" dirty="0" smtClean="0"/>
              <a:t>krajša pot prek povezave </a:t>
            </a:r>
            <a:r>
              <a:rPr lang="sl-SI" sz="1600" i="1" dirty="0" smtClean="0"/>
              <a:t>4</a:t>
            </a:r>
            <a:endParaRPr lang="sl-SI" sz="1600" i="1" dirty="0" smtClean="0"/>
          </a:p>
          <a:p>
            <a:r>
              <a:rPr lang="sl-SI" sz="1600" i="1" dirty="0" smtClean="0"/>
              <a:t>	d25- </a:t>
            </a:r>
            <a:r>
              <a:rPr lang="sl-SI" sz="1600" i="1" dirty="0" smtClean="0"/>
              <a:t>iz točke </a:t>
            </a:r>
            <a:r>
              <a:rPr lang="sl-SI" sz="1600" i="1" dirty="0" smtClean="0"/>
              <a:t>2 </a:t>
            </a:r>
            <a:r>
              <a:rPr lang="sl-SI" sz="1600" i="1" dirty="0" smtClean="0"/>
              <a:t>do točke 5 je krajša pot prek povezave </a:t>
            </a:r>
            <a:r>
              <a:rPr lang="sl-SI" sz="1600" i="1" dirty="0" smtClean="0"/>
              <a:t>4</a:t>
            </a:r>
          </a:p>
          <a:p>
            <a:r>
              <a:rPr lang="sl-SI" sz="1600" i="1" dirty="0" smtClean="0"/>
              <a:t>	d31 </a:t>
            </a:r>
            <a:r>
              <a:rPr lang="sl-SI" sz="1600" i="1" dirty="0" smtClean="0"/>
              <a:t>– iz točke </a:t>
            </a:r>
            <a:r>
              <a:rPr lang="sl-SI" sz="1600" i="1" dirty="0" smtClean="0"/>
              <a:t>3 </a:t>
            </a:r>
            <a:r>
              <a:rPr lang="sl-SI" sz="1600" i="1" dirty="0" smtClean="0"/>
              <a:t>do točke </a:t>
            </a:r>
            <a:r>
              <a:rPr lang="sl-SI" sz="1600" i="1" dirty="0" smtClean="0"/>
              <a:t>1 </a:t>
            </a:r>
            <a:r>
              <a:rPr lang="sl-SI" sz="1600" i="1" dirty="0" smtClean="0"/>
              <a:t>je krajša pot prek povezave  4</a:t>
            </a:r>
          </a:p>
          <a:p>
            <a:r>
              <a:rPr lang="sl-SI" sz="1600" i="1" dirty="0" smtClean="0"/>
              <a:t>	d35- </a:t>
            </a:r>
            <a:r>
              <a:rPr lang="sl-SI" sz="1600" i="1" dirty="0" smtClean="0"/>
              <a:t>iz točke 3 do točke </a:t>
            </a:r>
            <a:r>
              <a:rPr lang="sl-SI" sz="1600" i="1" dirty="0" smtClean="0"/>
              <a:t>5 </a:t>
            </a:r>
            <a:r>
              <a:rPr lang="sl-SI" sz="1600" i="1" dirty="0" smtClean="0"/>
              <a:t>je krajša pot prek povezave 4</a:t>
            </a:r>
          </a:p>
          <a:p>
            <a:r>
              <a:rPr lang="sl-SI" sz="1600" i="1" dirty="0" smtClean="0"/>
              <a:t>	d51- iz točke 5 do točke 1 je krajša pot prek povezave 4</a:t>
            </a:r>
          </a:p>
          <a:p>
            <a:r>
              <a:rPr lang="sl-SI" sz="1600" i="1" dirty="0" smtClean="0"/>
              <a:t>	d52- </a:t>
            </a:r>
            <a:r>
              <a:rPr lang="sl-SI" sz="1600" i="1" dirty="0" smtClean="0"/>
              <a:t>iz točke </a:t>
            </a:r>
            <a:r>
              <a:rPr lang="sl-SI" sz="1600" i="1" dirty="0" smtClean="0"/>
              <a:t>5 </a:t>
            </a:r>
            <a:r>
              <a:rPr lang="sl-SI" sz="1600" i="1" dirty="0" smtClean="0"/>
              <a:t>do točke 2</a:t>
            </a:r>
            <a:r>
              <a:rPr lang="sl-SI" sz="1600" i="1" dirty="0" smtClean="0"/>
              <a:t>je </a:t>
            </a:r>
            <a:r>
              <a:rPr lang="sl-SI" sz="1600" i="1" dirty="0" smtClean="0"/>
              <a:t>krajša pot prek povezave 4</a:t>
            </a:r>
          </a:p>
          <a:p>
            <a:r>
              <a:rPr lang="sl-SI" sz="1600" i="1" dirty="0" smtClean="0"/>
              <a:t>	d53- </a:t>
            </a:r>
            <a:r>
              <a:rPr lang="sl-SI" sz="1600" i="1" dirty="0" smtClean="0"/>
              <a:t>iz točke </a:t>
            </a:r>
            <a:r>
              <a:rPr lang="sl-SI" sz="1600" i="1" dirty="0" smtClean="0"/>
              <a:t>5 </a:t>
            </a:r>
            <a:r>
              <a:rPr lang="sl-SI" sz="1600" i="1" dirty="0" smtClean="0"/>
              <a:t>do točke </a:t>
            </a:r>
            <a:r>
              <a:rPr lang="sl-SI" sz="1600" i="1" dirty="0" smtClean="0"/>
              <a:t>3 </a:t>
            </a:r>
            <a:r>
              <a:rPr lang="sl-SI" sz="1600" i="1" dirty="0" smtClean="0"/>
              <a:t>je krajša pot prek povezave 4</a:t>
            </a:r>
          </a:p>
          <a:p>
            <a:endParaRPr lang="sl-SI" sz="1600" i="1" dirty="0" smtClean="0"/>
          </a:p>
          <a:p>
            <a:endParaRPr lang="sl-SI" i="1" dirty="0" smtClean="0"/>
          </a:p>
          <a:p>
            <a:endParaRPr lang="sl-SI" dirty="0"/>
          </a:p>
        </p:txBody>
      </p:sp>
      <p:graphicFrame>
        <p:nvGraphicFramePr>
          <p:cNvPr id="8" name="Ograda vsebine 3"/>
          <p:cNvGraphicFramePr>
            <a:graphicFrameLocks/>
          </p:cNvGraphicFramePr>
          <p:nvPr/>
        </p:nvGraphicFramePr>
        <p:xfrm>
          <a:off x="539552" y="69269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π3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323528" y="260648"/>
          <a:ext cx="8229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K=5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grada vsebine 3"/>
          <p:cNvGraphicFramePr>
            <a:graphicFrameLocks/>
          </p:cNvGraphicFramePr>
          <p:nvPr/>
        </p:nvGraphicFramePr>
        <p:xfrm>
          <a:off x="5220072" y="69269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D5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grada vsebine 3"/>
          <p:cNvGraphicFramePr>
            <a:graphicFrameLocks/>
          </p:cNvGraphicFramePr>
          <p:nvPr/>
        </p:nvGraphicFramePr>
        <p:xfrm>
          <a:off x="5436096" y="3861048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π5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grada vsebine 3"/>
          <p:cNvGraphicFramePr>
            <a:graphicFrameLocks/>
          </p:cNvGraphicFramePr>
          <p:nvPr/>
        </p:nvGraphicFramePr>
        <p:xfrm>
          <a:off x="539552" y="692696"/>
          <a:ext cx="3312366" cy="273630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tx1"/>
                  </a:outerShdw>
                </a:effectLst>
                <a:tableStyleId>{5C22544A-7EE6-4342-B048-85BDC9FD1C3A}</a:tableStyleId>
              </a:tblPr>
              <a:tblGrid>
                <a:gridCol w="552061"/>
                <a:gridCol w="552061"/>
                <a:gridCol w="552061"/>
                <a:gridCol w="552061"/>
                <a:gridCol w="552061"/>
                <a:gridCol w="552061"/>
              </a:tblGrid>
              <a:tr h="456051">
                <a:tc>
                  <a:txBody>
                    <a:bodyPr/>
                    <a:lstStyle/>
                    <a:p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D4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sl-SI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sl-SI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PoljeZBesedilom 8"/>
          <p:cNvSpPr txBox="1"/>
          <p:nvPr/>
        </p:nvSpPr>
        <p:spPr>
          <a:xfrm>
            <a:off x="755576" y="4005064"/>
            <a:ext cx="38164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Preverimo povezave za točko </a:t>
            </a:r>
            <a:r>
              <a:rPr lang="sl-SI" dirty="0" smtClean="0"/>
              <a:t>5. </a:t>
            </a:r>
            <a:r>
              <a:rPr lang="sl-SI" dirty="0" smtClean="0"/>
              <a:t>Ugotovimo, da ni nobene ugodnejše povezave:</a:t>
            </a:r>
          </a:p>
          <a:p>
            <a:pPr algn="ctr"/>
            <a:r>
              <a:rPr lang="sl-SI" dirty="0" smtClean="0"/>
              <a:t>D4=D5</a:t>
            </a:r>
            <a:endParaRPr lang="sl-SI" dirty="0" smtClean="0"/>
          </a:p>
          <a:p>
            <a:r>
              <a:rPr lang="sl-SI" dirty="0" smtClean="0"/>
              <a:t>Zato je tudi matrika povezav ostaja enaka:</a:t>
            </a:r>
          </a:p>
          <a:p>
            <a:pPr algn="ctr"/>
            <a:r>
              <a:rPr lang="sl-SI" dirty="0" smtClean="0"/>
              <a:t>π4= π5</a:t>
            </a: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iščemo najcenejše poti med vsemi pari vozlišč v </a:t>
            </a:r>
            <a:r>
              <a:rPr lang="sl-SI" dirty="0" err="1" smtClean="0"/>
              <a:t>uteženem</a:t>
            </a:r>
            <a:r>
              <a:rPr lang="sl-SI" dirty="0" smtClean="0"/>
              <a:t> grafu</a:t>
            </a:r>
          </a:p>
          <a:p>
            <a:endParaRPr lang="sl-SI" dirty="0" smtClean="0"/>
          </a:p>
          <a:p>
            <a:r>
              <a:rPr lang="sl-SI" dirty="0" smtClean="0"/>
              <a:t>Najbolj pogost primer grafa v resničnem življenju je zemljevid cest. Mesta predstavljajo vozlišča, ceste pa uteži povezav med njimi.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FLOYD – WARSHALLOV ALGORITEM</a:t>
            </a:r>
            <a:br>
              <a:rPr lang="sl-SI" dirty="0" smtClean="0"/>
            </a:br>
            <a:endParaRPr lang="sl-SI" dirty="0"/>
          </a:p>
        </p:txBody>
      </p:sp>
      <p:pic>
        <p:nvPicPr>
          <p:cNvPr id="7" name="Slika 6" descr="slovenija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4293096"/>
            <a:ext cx="2989831" cy="19311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85000" lnSpcReduction="20000"/>
          </a:bodyPr>
          <a:lstStyle/>
          <a:p>
            <a:r>
              <a:rPr lang="sl-SI" dirty="0" smtClean="0"/>
              <a:t>Matriki D5 in π5 sta rešitvi našega primera. Z njuno pomočjo bomo poiskali najmanjše uteži na povezavah in najkrajše poti.</a:t>
            </a:r>
          </a:p>
          <a:p>
            <a:endParaRPr lang="sl-SI" dirty="0" smtClean="0"/>
          </a:p>
          <a:p>
            <a:r>
              <a:rPr lang="sl-SI" dirty="0" smtClean="0"/>
              <a:t>Npr: poiščimo najkrajšo pot in  iz točke 1 do točke 4: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sl-SI" dirty="0" smtClean="0"/>
              <a:t>i=1, j=4</a:t>
            </a:r>
          </a:p>
          <a:p>
            <a:pPr>
              <a:buNone/>
            </a:pPr>
            <a:r>
              <a:rPr lang="sl-SI" dirty="0" smtClean="0"/>
              <a:t>d14=6; cena povezave 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r>
              <a:rPr lang="el-GR" dirty="0" smtClean="0"/>
              <a:t>Π</a:t>
            </a:r>
            <a:r>
              <a:rPr lang="sl-SI" dirty="0" smtClean="0"/>
              <a:t>14=2; najkrajša pot iz točke 1 do točke 2 je prek povezave 2 </a:t>
            </a: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 </a:t>
            </a:r>
            <a:endParaRPr lang="sl-SI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/>
          </a:bodyPr>
          <a:lstStyle/>
          <a:p>
            <a:pPr>
              <a:buNone/>
            </a:pP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/>
          </a:p>
        </p:txBody>
      </p:sp>
      <p:sp>
        <p:nvSpPr>
          <p:cNvPr id="5" name="Elipsa 4"/>
          <p:cNvSpPr/>
          <p:nvPr/>
        </p:nvSpPr>
        <p:spPr>
          <a:xfrm>
            <a:off x="3851920" y="83671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6" name="Elipsa 5"/>
          <p:cNvSpPr/>
          <p:nvPr/>
        </p:nvSpPr>
        <p:spPr>
          <a:xfrm>
            <a:off x="3131840" y="3140968"/>
            <a:ext cx="6480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7" name="Elipsa 6"/>
          <p:cNvSpPr/>
          <p:nvPr/>
        </p:nvSpPr>
        <p:spPr>
          <a:xfrm>
            <a:off x="5004048" y="3068960"/>
            <a:ext cx="6480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8" name="Elipsa 7"/>
          <p:cNvSpPr/>
          <p:nvPr/>
        </p:nvSpPr>
        <p:spPr>
          <a:xfrm>
            <a:off x="2123728" y="1772816"/>
            <a:ext cx="6480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9" name="Elipsa 8"/>
          <p:cNvSpPr/>
          <p:nvPr/>
        </p:nvSpPr>
        <p:spPr>
          <a:xfrm>
            <a:off x="5796136" y="1844824"/>
            <a:ext cx="6480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3</a:t>
            </a:r>
            <a:endParaRPr lang="sl-SI" dirty="0"/>
          </a:p>
        </p:txBody>
      </p:sp>
      <p:cxnSp>
        <p:nvCxnSpPr>
          <p:cNvPr id="11" name="Raven puščični konektor 10"/>
          <p:cNvCxnSpPr/>
          <p:nvPr/>
        </p:nvCxnSpPr>
        <p:spPr>
          <a:xfrm>
            <a:off x="2555776" y="2348880"/>
            <a:ext cx="64807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uščični konektor 12"/>
          <p:cNvCxnSpPr>
            <a:stCxn id="8" idx="7"/>
          </p:cNvCxnSpPr>
          <p:nvPr/>
        </p:nvCxnSpPr>
        <p:spPr>
          <a:xfrm flipV="1">
            <a:off x="2676831" y="1268760"/>
            <a:ext cx="1103081" cy="588409"/>
          </a:xfrm>
          <a:prstGeom prst="straightConnector1">
            <a:avLst/>
          </a:prstGeom>
          <a:ln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uščični konektor 14"/>
          <p:cNvCxnSpPr/>
          <p:nvPr/>
        </p:nvCxnSpPr>
        <p:spPr>
          <a:xfrm>
            <a:off x="3779912" y="335699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uščični konektor 16"/>
          <p:cNvCxnSpPr>
            <a:stCxn id="9" idx="1"/>
          </p:cNvCxnSpPr>
          <p:nvPr/>
        </p:nvCxnSpPr>
        <p:spPr>
          <a:xfrm flipH="1" flipV="1">
            <a:off x="4572000" y="1268760"/>
            <a:ext cx="1319033" cy="6604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uščični konektor 18"/>
          <p:cNvCxnSpPr/>
          <p:nvPr/>
        </p:nvCxnSpPr>
        <p:spPr>
          <a:xfrm flipV="1">
            <a:off x="5580112" y="2492896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uščični konektor 20"/>
          <p:cNvCxnSpPr/>
          <p:nvPr/>
        </p:nvCxnSpPr>
        <p:spPr>
          <a:xfrm flipH="1">
            <a:off x="3563888" y="1484784"/>
            <a:ext cx="43204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uščični konektor 22"/>
          <p:cNvCxnSpPr/>
          <p:nvPr/>
        </p:nvCxnSpPr>
        <p:spPr>
          <a:xfrm>
            <a:off x="4355976" y="1412776"/>
            <a:ext cx="792088" cy="1656184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puščični konektor 24"/>
          <p:cNvCxnSpPr/>
          <p:nvPr/>
        </p:nvCxnSpPr>
        <p:spPr>
          <a:xfrm>
            <a:off x="2843808" y="1988840"/>
            <a:ext cx="280831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en puščični konektor 26"/>
          <p:cNvCxnSpPr/>
          <p:nvPr/>
        </p:nvCxnSpPr>
        <p:spPr>
          <a:xfrm flipH="1" flipV="1">
            <a:off x="2771800" y="2276872"/>
            <a:ext cx="223224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oljeZBesedilom 27"/>
          <p:cNvSpPr txBox="1"/>
          <p:nvPr/>
        </p:nvSpPr>
        <p:spPr>
          <a:xfrm>
            <a:off x="4139952" y="3356992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29" name="PoljeZBesedilom 28"/>
          <p:cNvSpPr txBox="1"/>
          <p:nvPr/>
        </p:nvSpPr>
        <p:spPr>
          <a:xfrm>
            <a:off x="5796136" y="2780928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30" name="PoljeZBesedilom 29"/>
          <p:cNvSpPr txBox="1"/>
          <p:nvPr/>
        </p:nvSpPr>
        <p:spPr>
          <a:xfrm>
            <a:off x="5076056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31" name="PoljeZBesedilom 30"/>
          <p:cNvSpPr txBox="1"/>
          <p:nvPr/>
        </p:nvSpPr>
        <p:spPr>
          <a:xfrm>
            <a:off x="2843808" y="13407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32" name="PoljeZBesedilom 31"/>
          <p:cNvSpPr txBox="1"/>
          <p:nvPr/>
        </p:nvSpPr>
        <p:spPr>
          <a:xfrm>
            <a:off x="3275856" y="1772816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33" name="PoljeZBesedilom 32"/>
          <p:cNvSpPr txBox="1"/>
          <p:nvPr/>
        </p:nvSpPr>
        <p:spPr>
          <a:xfrm>
            <a:off x="3707904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8</a:t>
            </a:r>
            <a:endParaRPr lang="sl-SI" dirty="0"/>
          </a:p>
        </p:txBody>
      </p:sp>
      <p:sp>
        <p:nvSpPr>
          <p:cNvPr id="34" name="PoljeZBesedilom 33"/>
          <p:cNvSpPr txBox="1"/>
          <p:nvPr/>
        </p:nvSpPr>
        <p:spPr>
          <a:xfrm>
            <a:off x="4283968" y="2708920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35" name="PoljeZBesedilom 34"/>
          <p:cNvSpPr txBox="1"/>
          <p:nvPr/>
        </p:nvSpPr>
        <p:spPr>
          <a:xfrm>
            <a:off x="4860032" y="2276872"/>
            <a:ext cx="25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36" name="PoljeZBesedilom 35"/>
          <p:cNvSpPr txBox="1"/>
          <p:nvPr/>
        </p:nvSpPr>
        <p:spPr>
          <a:xfrm>
            <a:off x="2699792" y="2636912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39" name="PoljeZBesedilom 38"/>
          <p:cNvSpPr txBox="1"/>
          <p:nvPr/>
        </p:nvSpPr>
        <p:spPr>
          <a:xfrm>
            <a:off x="611560" y="4077072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Preverimo še na grafu, če naš izračun drži.</a:t>
            </a:r>
            <a:r>
              <a:rPr lang="sl-SI" dirty="0" smtClean="0"/>
              <a:t> </a:t>
            </a:r>
            <a:endParaRPr lang="sl-SI" dirty="0" smtClean="0"/>
          </a:p>
          <a:p>
            <a:r>
              <a:rPr lang="sl-SI" dirty="0" smtClean="0">
                <a:solidFill>
                  <a:srgbClr val="FF0000"/>
                </a:solidFill>
              </a:rPr>
              <a:t>1-</a:t>
            </a:r>
            <a:r>
              <a:rPr lang="sl-SI" dirty="0" smtClean="0">
                <a:solidFill>
                  <a:srgbClr val="FF0000"/>
                </a:solidFill>
              </a:rPr>
              <a:t>&gt;2-&gt;</a:t>
            </a:r>
            <a:r>
              <a:rPr lang="sl-SI" dirty="0" smtClean="0">
                <a:solidFill>
                  <a:srgbClr val="FF0000"/>
                </a:solidFill>
              </a:rPr>
              <a:t>4=6 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1-&gt;3-&gt;2-&gt;5-&gt;4=25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1-&gt;5-&gt;4=8</a:t>
            </a:r>
          </a:p>
          <a:p>
            <a:pPr>
              <a:buFont typeface="Arial" pitchFamily="34" charset="0"/>
              <a:buChar char="•"/>
            </a:pPr>
            <a:r>
              <a:rPr lang="sl-SI" dirty="0" smtClean="0"/>
              <a:t>1-&gt;2-&gt;5-&gt;4=17</a:t>
            </a:r>
          </a:p>
          <a:p>
            <a:endParaRPr lang="sl-SI" dirty="0" smtClean="0"/>
          </a:p>
          <a:p>
            <a:pPr>
              <a:buFontTx/>
              <a:buChar char="-"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V tej obliki ga je leta 1962 objavil Robert Floyd</a:t>
            </a:r>
          </a:p>
          <a:p>
            <a:r>
              <a:rPr lang="sl-SI" dirty="0" smtClean="0"/>
              <a:t>Vendar je v bistvu enak kot ga je že objavil Bernard </a:t>
            </a:r>
            <a:r>
              <a:rPr lang="sl-SI" dirty="0" err="1" smtClean="0"/>
              <a:t>Roy</a:t>
            </a:r>
            <a:r>
              <a:rPr lang="sl-SI" dirty="0" smtClean="0"/>
              <a:t> leta 1959 ter </a:t>
            </a:r>
            <a:r>
              <a:rPr lang="sl-SI" dirty="0" err="1" smtClean="0"/>
              <a:t>Stephen</a:t>
            </a:r>
            <a:r>
              <a:rPr lang="sl-SI" dirty="0" smtClean="0"/>
              <a:t> </a:t>
            </a:r>
            <a:r>
              <a:rPr lang="sl-SI" dirty="0" err="1" smtClean="0"/>
              <a:t>Warshall</a:t>
            </a:r>
            <a:r>
              <a:rPr lang="sl-SI" dirty="0" smtClean="0"/>
              <a:t> leta 1962</a:t>
            </a:r>
          </a:p>
          <a:p>
            <a:r>
              <a:rPr lang="sl-SI" dirty="0" smtClean="0"/>
              <a:t>Peter </a:t>
            </a:r>
            <a:r>
              <a:rPr lang="sl-SI" dirty="0" err="1" smtClean="0"/>
              <a:t>Ingerman</a:t>
            </a:r>
            <a:r>
              <a:rPr lang="sl-SI" dirty="0" smtClean="0"/>
              <a:t>, leta 1962 </a:t>
            </a:r>
          </a:p>
          <a:p>
            <a:r>
              <a:rPr lang="sl-SI" dirty="0" smtClean="0"/>
              <a:t>Znan je pod imeni Floydov algoritem,</a:t>
            </a:r>
            <a:r>
              <a:rPr lang="sl-SI" dirty="0" err="1" smtClean="0"/>
              <a:t>Roy</a:t>
            </a:r>
            <a:r>
              <a:rPr lang="sl-SI" dirty="0" smtClean="0"/>
              <a:t>-</a:t>
            </a:r>
            <a:r>
              <a:rPr lang="sl-SI" dirty="0" err="1" smtClean="0"/>
              <a:t>warshallov</a:t>
            </a:r>
            <a:r>
              <a:rPr lang="sl-SI" dirty="0" smtClean="0"/>
              <a:t> algoritem , </a:t>
            </a:r>
            <a:r>
              <a:rPr lang="sl-SI" dirty="0" err="1" smtClean="0"/>
              <a:t>Roy</a:t>
            </a:r>
            <a:r>
              <a:rPr lang="sl-SI" dirty="0" smtClean="0"/>
              <a:t>-Floydov algoritem ter WFI algoritem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ZGODOVINA,IME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Je primer dinamičnega programiranja</a:t>
            </a:r>
          </a:p>
          <a:p>
            <a:endParaRPr lang="sl-SI" dirty="0" smtClean="0"/>
          </a:p>
          <a:p>
            <a:r>
              <a:rPr lang="sl-SI" dirty="0" smtClean="0"/>
              <a:t>Algoritem za iskanje najkrajših poti v </a:t>
            </a:r>
            <a:r>
              <a:rPr lang="sl-SI" dirty="0" err="1" smtClean="0"/>
              <a:t>uteženem</a:t>
            </a:r>
            <a:r>
              <a:rPr lang="sl-SI" dirty="0" smtClean="0"/>
              <a:t> grafu s pozitivnimi ali negativnimi utežmi </a:t>
            </a:r>
          </a:p>
          <a:p>
            <a:endParaRPr lang="sl-SI" dirty="0" smtClean="0"/>
          </a:p>
          <a:p>
            <a:r>
              <a:rPr lang="sl-SI" dirty="0" smtClean="0"/>
              <a:t>Ni ciklov z negativno ceno</a:t>
            </a:r>
          </a:p>
          <a:p>
            <a:endParaRPr lang="sl-SI" dirty="0" smtClean="0"/>
          </a:p>
          <a:p>
            <a:r>
              <a:rPr lang="sl-SI" dirty="0" smtClean="0"/>
              <a:t>iščemo najcenejše poti med vsemi pari vozlišč v </a:t>
            </a:r>
            <a:r>
              <a:rPr lang="sl-SI" dirty="0" err="1" smtClean="0"/>
              <a:t>uteženem</a:t>
            </a:r>
            <a:r>
              <a:rPr lang="sl-SI" dirty="0" smtClean="0"/>
              <a:t> grafu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Floyd-</a:t>
            </a:r>
            <a:r>
              <a:rPr lang="sl-SI" dirty="0" err="1" smtClean="0"/>
              <a:t>Warshallov</a:t>
            </a:r>
            <a:r>
              <a:rPr lang="sl-SI" dirty="0" smtClean="0"/>
              <a:t> algoritem</a:t>
            </a:r>
            <a:endParaRPr lang="sl-SI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Časovna zahtevnost = O(n3)</a:t>
            </a:r>
          </a:p>
          <a:p>
            <a:endParaRPr lang="sl-SI" dirty="0" smtClean="0"/>
          </a:p>
          <a:p>
            <a:r>
              <a:rPr lang="sl-SI" dirty="0" smtClean="0"/>
              <a:t>Prostorska zahtevnost= O(n2)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Časovna in prostorska zahtevnost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FW algoritem dela pravilno, če graf ne vsebuje usmerjenih ciklov z negativno ceno. Lahko pa so nekatere povezave negativne.</a:t>
            </a:r>
          </a:p>
          <a:p>
            <a:r>
              <a:rPr lang="sl-SI" dirty="0" smtClean="0"/>
              <a:t> negativen cikel je krožna pot v grafu, kjer je skupna cena povezav negativna.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Negativni cikel</a:t>
            </a:r>
            <a:endParaRPr lang="sl-SI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971600" y="393305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Floyd-</a:t>
            </a:r>
            <a:r>
              <a:rPr lang="sl-SI" dirty="0" err="1" smtClean="0"/>
              <a:t>Warshall</a:t>
            </a:r>
            <a:r>
              <a:rPr lang="sl-SI" dirty="0" smtClean="0"/>
              <a:t>(W)</a:t>
            </a:r>
          </a:p>
          <a:p>
            <a:pPr lvl="1"/>
            <a:r>
              <a:rPr lang="sl-SI" dirty="0" smtClean="0"/>
              <a:t>n=</a:t>
            </a:r>
            <a:r>
              <a:rPr lang="sl-SI" dirty="0" err="1" smtClean="0"/>
              <a:t>W.vrstice</a:t>
            </a:r>
            <a:endParaRPr lang="sl-SI" dirty="0" smtClean="0"/>
          </a:p>
          <a:p>
            <a:pPr lvl="1"/>
            <a:r>
              <a:rPr lang="sl-SI" dirty="0" smtClean="0"/>
              <a:t>D(0)=W</a:t>
            </a:r>
          </a:p>
          <a:p>
            <a:pPr lvl="1"/>
            <a:r>
              <a:rPr lang="sl-SI" dirty="0" smtClean="0"/>
              <a:t>za k = 1 do n</a:t>
            </a:r>
          </a:p>
          <a:p>
            <a:pPr lvl="2"/>
            <a:r>
              <a:rPr lang="sl-SI" dirty="0" smtClean="0"/>
              <a:t>Naj bo D(k)=(</a:t>
            </a:r>
            <a:r>
              <a:rPr lang="sl-SI" dirty="0" err="1" smtClean="0"/>
              <a:t>dij</a:t>
            </a:r>
            <a:r>
              <a:rPr lang="sl-SI" dirty="0" smtClean="0"/>
              <a:t>(k)) nova matrika</a:t>
            </a:r>
          </a:p>
          <a:p>
            <a:pPr lvl="2">
              <a:buNone/>
            </a:pPr>
            <a:r>
              <a:rPr lang="sl-SI" dirty="0" smtClean="0"/>
              <a:t>Za i =1 do n</a:t>
            </a:r>
          </a:p>
          <a:p>
            <a:pPr lvl="2">
              <a:buNone/>
            </a:pPr>
            <a:r>
              <a:rPr lang="sl-SI" dirty="0" smtClean="0"/>
              <a:t>	</a:t>
            </a:r>
            <a:r>
              <a:rPr lang="sl-SI" dirty="0" smtClean="0"/>
              <a:t>za j =1 do n</a:t>
            </a:r>
          </a:p>
          <a:p>
            <a:pPr lvl="2">
              <a:buNone/>
            </a:pPr>
            <a:r>
              <a:rPr lang="sl-SI" dirty="0" smtClean="0"/>
              <a:t>	</a:t>
            </a:r>
            <a:r>
              <a:rPr lang="sl-SI" dirty="0" smtClean="0"/>
              <a:t>	  </a:t>
            </a:r>
            <a:r>
              <a:rPr lang="sl-SI" dirty="0" err="1" smtClean="0"/>
              <a:t>dij</a:t>
            </a:r>
            <a:r>
              <a:rPr lang="sl-SI" dirty="0" smtClean="0"/>
              <a:t>(k)= min (</a:t>
            </a:r>
            <a:r>
              <a:rPr lang="sl-SI" dirty="0" err="1" smtClean="0"/>
              <a:t>dij</a:t>
            </a:r>
            <a:r>
              <a:rPr lang="sl-SI" dirty="0" smtClean="0"/>
              <a:t>(k-1),</a:t>
            </a:r>
            <a:r>
              <a:rPr lang="sl-SI" dirty="0" err="1" smtClean="0"/>
              <a:t>dik</a:t>
            </a:r>
            <a:r>
              <a:rPr lang="sl-SI" dirty="0" smtClean="0"/>
              <a:t>(k-1)+</a:t>
            </a:r>
            <a:r>
              <a:rPr lang="sl-SI" dirty="0" err="1" smtClean="0"/>
              <a:t>dkj</a:t>
            </a:r>
            <a:r>
              <a:rPr lang="sl-SI" dirty="0" smtClean="0"/>
              <a:t>(k-1))</a:t>
            </a:r>
          </a:p>
          <a:p>
            <a:pPr lvl="2">
              <a:buNone/>
            </a:pPr>
            <a:r>
              <a:rPr lang="sl-SI" dirty="0" smtClean="0"/>
              <a:t>Vrni D(n)</a:t>
            </a:r>
          </a:p>
          <a:p>
            <a:pPr lvl="2">
              <a:buNone/>
            </a:pP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Algoritem</a:t>
            </a:r>
            <a:endParaRPr lang="sl-S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Imamo zemljevid Slovenije, zanima nas najkrajša pot od Tolmina do Ljubljane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sl-SI" dirty="0"/>
          </a:p>
        </p:txBody>
      </p:sp>
      <p:sp>
        <p:nvSpPr>
          <p:cNvPr id="12" name="Pravokotnik 11"/>
          <p:cNvSpPr/>
          <p:nvPr/>
        </p:nvSpPr>
        <p:spPr>
          <a:xfrm>
            <a:off x="6372200" y="3212976"/>
            <a:ext cx="151216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LJUBLJANA</a:t>
            </a:r>
            <a:endParaRPr lang="sl-SI" dirty="0"/>
          </a:p>
        </p:txBody>
      </p:sp>
      <p:sp>
        <p:nvSpPr>
          <p:cNvPr id="13" name="Pravokotnik 12"/>
          <p:cNvSpPr/>
          <p:nvPr/>
        </p:nvSpPr>
        <p:spPr>
          <a:xfrm>
            <a:off x="2051720" y="3645024"/>
            <a:ext cx="144016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TOLMIN</a:t>
            </a:r>
            <a:endParaRPr lang="sl-SI" dirty="0"/>
          </a:p>
        </p:txBody>
      </p:sp>
      <p:sp>
        <p:nvSpPr>
          <p:cNvPr id="14" name="Pravokotnik 13"/>
          <p:cNvSpPr/>
          <p:nvPr/>
        </p:nvSpPr>
        <p:spPr>
          <a:xfrm>
            <a:off x="4139952" y="5013176"/>
            <a:ext cx="172819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NOVA GORICA</a:t>
            </a:r>
            <a:endParaRPr lang="sl-SI" dirty="0"/>
          </a:p>
        </p:txBody>
      </p:sp>
      <p:sp>
        <p:nvSpPr>
          <p:cNvPr id="16" name="Pravokotnik 15"/>
          <p:cNvSpPr/>
          <p:nvPr/>
        </p:nvSpPr>
        <p:spPr>
          <a:xfrm>
            <a:off x="4067944" y="2708920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IDRIJA</a:t>
            </a:r>
            <a:endParaRPr lang="sl-SI" dirty="0"/>
          </a:p>
        </p:txBody>
      </p:sp>
      <p:cxnSp>
        <p:nvCxnSpPr>
          <p:cNvPr id="18" name="Raven puščični konektor 17"/>
          <p:cNvCxnSpPr/>
          <p:nvPr/>
        </p:nvCxnSpPr>
        <p:spPr>
          <a:xfrm flipV="1">
            <a:off x="2915816" y="2924944"/>
            <a:ext cx="100811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uščični konektor 20"/>
          <p:cNvCxnSpPr/>
          <p:nvPr/>
        </p:nvCxnSpPr>
        <p:spPr>
          <a:xfrm>
            <a:off x="3635896" y="4221088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puščični konektor 24"/>
          <p:cNvCxnSpPr/>
          <p:nvPr/>
        </p:nvCxnSpPr>
        <p:spPr>
          <a:xfrm flipV="1">
            <a:off x="5364088" y="3861048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en puščični konektor 27"/>
          <p:cNvCxnSpPr/>
          <p:nvPr/>
        </p:nvCxnSpPr>
        <p:spPr>
          <a:xfrm>
            <a:off x="5508104" y="2924944"/>
            <a:ext cx="79208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jeZBesedilom 14"/>
          <p:cNvSpPr txBox="1"/>
          <p:nvPr/>
        </p:nvSpPr>
        <p:spPr>
          <a:xfrm>
            <a:off x="2987824" y="2924944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17" name="PoljeZBesedilom 16"/>
          <p:cNvSpPr txBox="1"/>
          <p:nvPr/>
        </p:nvSpPr>
        <p:spPr>
          <a:xfrm>
            <a:off x="3491880" y="4437112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19" name="PoljeZBesedilom 18"/>
          <p:cNvSpPr txBox="1"/>
          <p:nvPr/>
        </p:nvSpPr>
        <p:spPr>
          <a:xfrm>
            <a:off x="5724128" y="2564904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20" name="PoljeZBesedilom 19"/>
          <p:cNvSpPr txBox="1"/>
          <p:nvPr/>
        </p:nvSpPr>
        <p:spPr>
          <a:xfrm>
            <a:off x="6228184" y="4365104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8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Poiščimo najkrajšo pot med A in D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dirty="0" smtClean="0"/>
              <a:t>Pot 1: A=&gt;B=&gt;D=8</a:t>
            </a:r>
          </a:p>
          <a:p>
            <a:r>
              <a:rPr lang="sl-SI" dirty="0" smtClean="0"/>
              <a:t>Pot 2: A=&gt;C=&gt;D=8</a:t>
            </a:r>
          </a:p>
          <a:p>
            <a:r>
              <a:rPr lang="sl-SI" dirty="0" smtClean="0"/>
              <a:t>Pot 3: A=&gt;B=&gt;C=&gt;D=6</a:t>
            </a: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Najkrajša pot</a:t>
            </a:r>
            <a:endParaRPr lang="sl-SI" dirty="0"/>
          </a:p>
        </p:txBody>
      </p:sp>
      <p:sp>
        <p:nvSpPr>
          <p:cNvPr id="7" name="Diagram poteka: postopek 6"/>
          <p:cNvSpPr/>
          <p:nvPr/>
        </p:nvSpPr>
        <p:spPr>
          <a:xfrm>
            <a:off x="4860032" y="2060848"/>
            <a:ext cx="648072" cy="432048"/>
          </a:xfrm>
          <a:prstGeom prst="flowChart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A</a:t>
            </a:r>
          </a:p>
        </p:txBody>
      </p:sp>
      <p:sp>
        <p:nvSpPr>
          <p:cNvPr id="8" name="Diagram poteka: postopek 7"/>
          <p:cNvSpPr/>
          <p:nvPr/>
        </p:nvSpPr>
        <p:spPr>
          <a:xfrm>
            <a:off x="7380312" y="2060848"/>
            <a:ext cx="648000" cy="432000"/>
          </a:xfrm>
          <a:prstGeom prst="flowChart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B</a:t>
            </a:r>
            <a:endParaRPr lang="sl-SI" dirty="0"/>
          </a:p>
        </p:txBody>
      </p:sp>
      <p:sp>
        <p:nvSpPr>
          <p:cNvPr id="9" name="Diagram poteka: postopek 8"/>
          <p:cNvSpPr/>
          <p:nvPr/>
        </p:nvSpPr>
        <p:spPr>
          <a:xfrm>
            <a:off x="7380312" y="3212976"/>
            <a:ext cx="648000" cy="432000"/>
          </a:xfrm>
          <a:prstGeom prst="flowChart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D</a:t>
            </a:r>
            <a:endParaRPr lang="sl-SI" dirty="0"/>
          </a:p>
        </p:txBody>
      </p:sp>
      <p:sp>
        <p:nvSpPr>
          <p:cNvPr id="10" name="Diagram poteka: postopek 9"/>
          <p:cNvSpPr/>
          <p:nvPr/>
        </p:nvSpPr>
        <p:spPr>
          <a:xfrm>
            <a:off x="4860032" y="3212976"/>
            <a:ext cx="648072" cy="432048"/>
          </a:xfrm>
          <a:prstGeom prst="flowChartProcess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C</a:t>
            </a:r>
            <a:endParaRPr lang="sl-SI" dirty="0"/>
          </a:p>
        </p:txBody>
      </p:sp>
      <p:cxnSp>
        <p:nvCxnSpPr>
          <p:cNvPr id="12" name="Raven puščični konektor 11"/>
          <p:cNvCxnSpPr>
            <a:stCxn id="7" idx="3"/>
          </p:cNvCxnSpPr>
          <p:nvPr/>
        </p:nvCxnSpPr>
        <p:spPr>
          <a:xfrm>
            <a:off x="5508104" y="2276872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puščični konektor 13"/>
          <p:cNvCxnSpPr/>
          <p:nvPr/>
        </p:nvCxnSpPr>
        <p:spPr>
          <a:xfrm>
            <a:off x="4932040" y="249289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en puščični konektor 23"/>
          <p:cNvCxnSpPr/>
          <p:nvPr/>
        </p:nvCxnSpPr>
        <p:spPr>
          <a:xfrm>
            <a:off x="7668344" y="256490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ven puščični konektor 30"/>
          <p:cNvCxnSpPr/>
          <p:nvPr/>
        </p:nvCxnSpPr>
        <p:spPr>
          <a:xfrm flipH="1">
            <a:off x="5580112" y="2564904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en puščični konektor 32"/>
          <p:cNvCxnSpPr/>
          <p:nvPr/>
        </p:nvCxnSpPr>
        <p:spPr>
          <a:xfrm>
            <a:off x="5580112" y="3429000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oljeZBesedilom 33"/>
          <p:cNvSpPr txBox="1"/>
          <p:nvPr/>
        </p:nvSpPr>
        <p:spPr>
          <a:xfrm>
            <a:off x="5004048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36" name="PoljeZBesedilom 35"/>
          <p:cNvSpPr txBox="1"/>
          <p:nvPr/>
        </p:nvSpPr>
        <p:spPr>
          <a:xfrm>
            <a:off x="6156176" y="35010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sp>
        <p:nvSpPr>
          <p:cNvPr id="37" name="PoljeZBesedilom 36"/>
          <p:cNvSpPr txBox="1"/>
          <p:nvPr/>
        </p:nvSpPr>
        <p:spPr>
          <a:xfrm>
            <a:off x="5940152" y="2492896"/>
            <a:ext cx="400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38" name="PoljeZBesedilom 37"/>
          <p:cNvSpPr txBox="1"/>
          <p:nvPr/>
        </p:nvSpPr>
        <p:spPr>
          <a:xfrm>
            <a:off x="6372200" y="19168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2</a:t>
            </a:r>
          </a:p>
        </p:txBody>
      </p:sp>
      <p:sp>
        <p:nvSpPr>
          <p:cNvPr id="39" name="PoljeZBesedilom 38"/>
          <p:cNvSpPr txBox="1"/>
          <p:nvPr/>
        </p:nvSpPr>
        <p:spPr>
          <a:xfrm>
            <a:off x="7668344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6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Kaj opazimo?</a:t>
            </a:r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Med dvema vozliščema je lahko več poti</a:t>
            </a:r>
          </a:p>
          <a:p>
            <a:r>
              <a:rPr lang="sl-SI" dirty="0" smtClean="0"/>
              <a:t>Število vozlišč na poti ni pomembno                  ( pot 3 ima več vozlišč vendar je krajša od poti 1 in poti 2)</a:t>
            </a:r>
          </a:p>
          <a:p>
            <a:r>
              <a:rPr lang="sl-SI" dirty="0" smtClean="0"/>
              <a:t>Lahko je tudi več poti z minimalno dolžino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Najkrajša pot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 pomočjo dinamičnega programiranja bomo razvili dober </a:t>
            </a:r>
            <a:r>
              <a:rPr lang="sl-SI" dirty="0" smtClean="0"/>
              <a:t>algoritem</a:t>
            </a:r>
          </a:p>
          <a:p>
            <a:r>
              <a:rPr lang="sl-SI" dirty="0" smtClean="0"/>
              <a:t>Osnovna lastnost dinamičnega programiranja = temelji na pravilu optimalnosti: </a:t>
            </a:r>
          </a:p>
          <a:p>
            <a:r>
              <a:rPr lang="sl-SI" i="1" dirty="0" smtClean="0"/>
              <a:t>Problem je optimalen, če so rešitve njegovih podproblemov zase optimalni</a:t>
            </a:r>
            <a:r>
              <a:rPr lang="sl-SI" dirty="0" smtClean="0"/>
              <a:t>.</a:t>
            </a:r>
          </a:p>
          <a:p>
            <a:r>
              <a:rPr lang="sl-SI" dirty="0" err="1" smtClean="0"/>
              <a:t>Bellmanova</a:t>
            </a:r>
            <a:r>
              <a:rPr lang="sl-SI" dirty="0" smtClean="0"/>
              <a:t> enačba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Dinamično programiranje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r>
              <a:rPr lang="sl-SI" dirty="0" smtClean="0"/>
              <a:t>Dan je utežen usmerjen graf G z vozlišči od 1,..,n. n predstavlja število vozlišč. </a:t>
            </a:r>
          </a:p>
          <a:p>
            <a:r>
              <a:rPr lang="sl-SI" dirty="0" smtClean="0"/>
              <a:t>Rezultati bodo prikazani v matriki D=</a:t>
            </a:r>
            <a:r>
              <a:rPr lang="sl-SI" dirty="0" err="1" smtClean="0"/>
              <a:t>dij</a:t>
            </a:r>
            <a:r>
              <a:rPr lang="sl-SI" dirty="0" smtClean="0"/>
              <a:t> </a:t>
            </a:r>
            <a:r>
              <a:rPr lang="sl-SI" dirty="0" smtClean="0"/>
              <a:t>– predstavlja ceno najkrajše poti od i do j</a:t>
            </a:r>
          </a:p>
          <a:p>
            <a:r>
              <a:rPr lang="sl-SI" dirty="0" err="1" smtClean="0"/>
              <a:t>d</a:t>
            </a:r>
            <a:r>
              <a:rPr lang="sl-SI" dirty="0" err="1" smtClean="0"/>
              <a:t>ij</a:t>
            </a:r>
            <a:r>
              <a:rPr lang="sl-SI" dirty="0" smtClean="0"/>
              <a:t>(k)- predstavlja ceno najkrajše poti od vozlišča i  do vozlišča j , prek točke k (k je številka iteracije)</a:t>
            </a:r>
          </a:p>
          <a:p>
            <a:r>
              <a:rPr lang="sl-SI" dirty="0" smtClean="0"/>
              <a:t>Iščemo najkrajšo pot od i do j z uporabo k</a:t>
            </a:r>
            <a:endParaRPr lang="sl-SI" dirty="0" smtClean="0"/>
          </a:p>
          <a:p>
            <a:r>
              <a:rPr lang="sl-SI" dirty="0" err="1" smtClean="0"/>
              <a:t>Dij</a:t>
            </a:r>
            <a:r>
              <a:rPr lang="sl-SI" dirty="0" smtClean="0"/>
              <a:t> izračunamo po formuli (</a:t>
            </a:r>
            <a:r>
              <a:rPr lang="sl-SI" dirty="0" err="1" smtClean="0"/>
              <a:t>Bellmanova</a:t>
            </a:r>
            <a:r>
              <a:rPr lang="sl-SI" dirty="0" smtClean="0"/>
              <a:t> enačba)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dij</a:t>
            </a:r>
            <a:r>
              <a:rPr lang="sl-SI" dirty="0" smtClean="0"/>
              <a:t>(k)={</a:t>
            </a:r>
            <a:r>
              <a:rPr lang="sl-SI" dirty="0" err="1" smtClean="0"/>
              <a:t>dij</a:t>
            </a:r>
            <a:r>
              <a:rPr lang="sl-SI" dirty="0" smtClean="0"/>
              <a:t>,če </a:t>
            </a:r>
            <a:r>
              <a:rPr lang="sl-SI" dirty="0" smtClean="0"/>
              <a:t>k=0 // </a:t>
            </a:r>
            <a:r>
              <a:rPr lang="sl-SI" sz="1000" dirty="0" smtClean="0"/>
              <a:t>matrika se ne spremeni</a:t>
            </a:r>
            <a:endParaRPr lang="sl-SI" sz="1000" dirty="0" smtClean="0"/>
          </a:p>
          <a:p>
            <a:r>
              <a:rPr lang="sl-SI" dirty="0" smtClean="0"/>
              <a:t> min(</a:t>
            </a:r>
            <a:r>
              <a:rPr lang="sl-SI" dirty="0" err="1" smtClean="0"/>
              <a:t>dij</a:t>
            </a:r>
            <a:r>
              <a:rPr lang="sl-SI" dirty="0" smtClean="0"/>
              <a:t>(k-1),</a:t>
            </a:r>
            <a:r>
              <a:rPr lang="sl-SI" dirty="0" err="1" smtClean="0"/>
              <a:t>dik</a:t>
            </a:r>
            <a:r>
              <a:rPr lang="sl-SI" dirty="0" smtClean="0"/>
              <a:t>(k-1)+</a:t>
            </a:r>
            <a:r>
              <a:rPr lang="sl-SI" dirty="0" err="1" smtClean="0"/>
              <a:t>dkj</a:t>
            </a:r>
            <a:r>
              <a:rPr lang="sl-SI" dirty="0" smtClean="0"/>
              <a:t>(k-1),če k≥1)</a:t>
            </a:r>
          </a:p>
          <a:p>
            <a:r>
              <a:rPr lang="sl-SI" dirty="0" smtClean="0"/>
              <a:t>Rezultat: </a:t>
            </a:r>
            <a:r>
              <a:rPr lang="sl-SI" dirty="0" smtClean="0"/>
              <a:t>D(n)=</a:t>
            </a:r>
            <a:r>
              <a:rPr lang="sl-SI" dirty="0" err="1" smtClean="0"/>
              <a:t>dij</a:t>
            </a:r>
            <a:r>
              <a:rPr lang="sl-SI" dirty="0" smtClean="0"/>
              <a:t>(n)</a:t>
            </a:r>
            <a:endParaRPr lang="sl-SI" dirty="0" smtClean="0"/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Elipsa 3"/>
          <p:cNvSpPr/>
          <p:nvPr/>
        </p:nvSpPr>
        <p:spPr>
          <a:xfrm>
            <a:off x="683568" y="4077072"/>
            <a:ext cx="57606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i</a:t>
            </a:r>
            <a:endParaRPr lang="sl-SI" dirty="0"/>
          </a:p>
        </p:txBody>
      </p:sp>
      <p:sp>
        <p:nvSpPr>
          <p:cNvPr id="5" name="Elipsa 4"/>
          <p:cNvSpPr/>
          <p:nvPr/>
        </p:nvSpPr>
        <p:spPr>
          <a:xfrm>
            <a:off x="1691680" y="3140968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k</a:t>
            </a:r>
            <a:endParaRPr lang="sl-SI" dirty="0"/>
          </a:p>
        </p:txBody>
      </p:sp>
      <p:sp>
        <p:nvSpPr>
          <p:cNvPr id="6" name="Elipsa 5"/>
          <p:cNvSpPr/>
          <p:nvPr/>
        </p:nvSpPr>
        <p:spPr>
          <a:xfrm>
            <a:off x="2699792" y="4005064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j</a:t>
            </a:r>
            <a:endParaRPr lang="sl-SI" dirty="0"/>
          </a:p>
        </p:txBody>
      </p:sp>
      <p:cxnSp>
        <p:nvCxnSpPr>
          <p:cNvPr id="8" name="Raven puščični konektor 7"/>
          <p:cNvCxnSpPr>
            <a:stCxn id="4" idx="0"/>
          </p:cNvCxnSpPr>
          <p:nvPr/>
        </p:nvCxnSpPr>
        <p:spPr>
          <a:xfrm flipV="1">
            <a:off x="971600" y="3573016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puščični konektor 9"/>
          <p:cNvCxnSpPr>
            <a:stCxn id="5" idx="6"/>
          </p:cNvCxnSpPr>
          <p:nvPr/>
        </p:nvCxnSpPr>
        <p:spPr>
          <a:xfrm>
            <a:off x="2195736" y="3392996"/>
            <a:ext cx="576064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uščični konektor 11"/>
          <p:cNvCxnSpPr>
            <a:stCxn id="4" idx="6"/>
          </p:cNvCxnSpPr>
          <p:nvPr/>
        </p:nvCxnSpPr>
        <p:spPr>
          <a:xfrm>
            <a:off x="1259632" y="429309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jeZBesedilom 12"/>
          <p:cNvSpPr txBox="1"/>
          <p:nvPr/>
        </p:nvSpPr>
        <p:spPr>
          <a:xfrm>
            <a:off x="539552" y="35010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≤K-1</a:t>
            </a:r>
            <a:endParaRPr lang="sl-SI" dirty="0"/>
          </a:p>
        </p:txBody>
      </p:sp>
      <p:sp>
        <p:nvSpPr>
          <p:cNvPr id="14" name="PoljeZBesedilom 13"/>
          <p:cNvSpPr txBox="1"/>
          <p:nvPr/>
        </p:nvSpPr>
        <p:spPr>
          <a:xfrm>
            <a:off x="2483768" y="335699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≤ </a:t>
            </a:r>
            <a:r>
              <a:rPr lang="sl-SI" dirty="0" smtClean="0"/>
              <a:t>K-1</a:t>
            </a:r>
            <a:endParaRPr lang="sl-SI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1403648" y="436510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≤ </a:t>
            </a:r>
            <a:r>
              <a:rPr lang="sl-SI" dirty="0" smtClean="0"/>
              <a:t>K-1</a:t>
            </a:r>
            <a:endParaRPr lang="sl-SI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3995936" y="3429000"/>
            <a:ext cx="4752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Če je k=0; je se povezava  i do j ne spremeni </a:t>
            </a:r>
          </a:p>
          <a:p>
            <a:r>
              <a:rPr lang="sl-SI" dirty="0" smtClean="0"/>
              <a:t>Če upoštevamo k , pomeni da iščemo boljšo povezavo prek točke k (iščemo najcenejšo pot prek k)</a:t>
            </a:r>
          </a:p>
          <a:p>
            <a:endParaRPr lang="sl-S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  <a:p>
            <a:r>
              <a:rPr lang="sl-SI" dirty="0" smtClean="0"/>
              <a:t>Podan imamo utežen graf z n vozlišči,  vse točke so povezane. Povezave so določene s ceno.  </a:t>
            </a:r>
          </a:p>
          <a:p>
            <a:r>
              <a:rPr lang="sl-SI" dirty="0" smtClean="0"/>
              <a:t>V </a:t>
            </a:r>
            <a:r>
              <a:rPr lang="sl-SI" dirty="0" smtClean="0"/>
              <a:t>tem primeru imamo 5 vozlišč. (n=5)</a:t>
            </a:r>
          </a:p>
          <a:p>
            <a:pPr>
              <a:buNone/>
            </a:pPr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Primer </a:t>
            </a:r>
            <a:endParaRPr lang="sl-SI" dirty="0"/>
          </a:p>
        </p:txBody>
      </p:sp>
      <p:sp>
        <p:nvSpPr>
          <p:cNvPr id="5" name="Elipsa 4"/>
          <p:cNvSpPr/>
          <p:nvPr/>
        </p:nvSpPr>
        <p:spPr>
          <a:xfrm>
            <a:off x="3851920" y="83671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6" name="Elipsa 5"/>
          <p:cNvSpPr/>
          <p:nvPr/>
        </p:nvSpPr>
        <p:spPr>
          <a:xfrm>
            <a:off x="3131840" y="3140968"/>
            <a:ext cx="6480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7" name="Elipsa 6"/>
          <p:cNvSpPr/>
          <p:nvPr/>
        </p:nvSpPr>
        <p:spPr>
          <a:xfrm>
            <a:off x="5004048" y="3068960"/>
            <a:ext cx="6480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8" name="Elipsa 7"/>
          <p:cNvSpPr/>
          <p:nvPr/>
        </p:nvSpPr>
        <p:spPr>
          <a:xfrm>
            <a:off x="2123728" y="1772816"/>
            <a:ext cx="6480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9" name="Elipsa 8"/>
          <p:cNvSpPr/>
          <p:nvPr/>
        </p:nvSpPr>
        <p:spPr>
          <a:xfrm>
            <a:off x="5796136" y="1844824"/>
            <a:ext cx="648000" cy="57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3</a:t>
            </a:r>
            <a:endParaRPr lang="sl-SI" dirty="0"/>
          </a:p>
        </p:txBody>
      </p:sp>
      <p:cxnSp>
        <p:nvCxnSpPr>
          <p:cNvPr id="11" name="Raven puščični konektor 10"/>
          <p:cNvCxnSpPr/>
          <p:nvPr/>
        </p:nvCxnSpPr>
        <p:spPr>
          <a:xfrm>
            <a:off x="2555776" y="2348880"/>
            <a:ext cx="648072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puščični konektor 12"/>
          <p:cNvCxnSpPr>
            <a:stCxn id="8" idx="7"/>
          </p:cNvCxnSpPr>
          <p:nvPr/>
        </p:nvCxnSpPr>
        <p:spPr>
          <a:xfrm flipV="1">
            <a:off x="2676831" y="1268760"/>
            <a:ext cx="1103081" cy="588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uščični konektor 14"/>
          <p:cNvCxnSpPr/>
          <p:nvPr/>
        </p:nvCxnSpPr>
        <p:spPr>
          <a:xfrm>
            <a:off x="3779912" y="335699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uščični konektor 16"/>
          <p:cNvCxnSpPr>
            <a:stCxn id="9" idx="1"/>
          </p:cNvCxnSpPr>
          <p:nvPr/>
        </p:nvCxnSpPr>
        <p:spPr>
          <a:xfrm flipH="1" flipV="1">
            <a:off x="4572000" y="1268760"/>
            <a:ext cx="1319033" cy="6604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en puščični konektor 18"/>
          <p:cNvCxnSpPr/>
          <p:nvPr/>
        </p:nvCxnSpPr>
        <p:spPr>
          <a:xfrm flipV="1">
            <a:off x="5580112" y="2492896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en puščični konektor 20"/>
          <p:cNvCxnSpPr/>
          <p:nvPr/>
        </p:nvCxnSpPr>
        <p:spPr>
          <a:xfrm flipH="1">
            <a:off x="3563888" y="1484784"/>
            <a:ext cx="43204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ven puščični konektor 22"/>
          <p:cNvCxnSpPr/>
          <p:nvPr/>
        </p:nvCxnSpPr>
        <p:spPr>
          <a:xfrm>
            <a:off x="4355976" y="1412776"/>
            <a:ext cx="79208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en puščični konektor 24"/>
          <p:cNvCxnSpPr/>
          <p:nvPr/>
        </p:nvCxnSpPr>
        <p:spPr>
          <a:xfrm>
            <a:off x="2843808" y="1988840"/>
            <a:ext cx="280831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en puščični konektor 26"/>
          <p:cNvCxnSpPr/>
          <p:nvPr/>
        </p:nvCxnSpPr>
        <p:spPr>
          <a:xfrm flipH="1" flipV="1">
            <a:off x="2771800" y="2276872"/>
            <a:ext cx="223224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oljeZBesedilom 27"/>
          <p:cNvSpPr txBox="1"/>
          <p:nvPr/>
        </p:nvSpPr>
        <p:spPr>
          <a:xfrm>
            <a:off x="4139952" y="3356992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29" name="PoljeZBesedilom 28"/>
          <p:cNvSpPr txBox="1"/>
          <p:nvPr/>
        </p:nvSpPr>
        <p:spPr>
          <a:xfrm>
            <a:off x="5796136" y="2780928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30" name="PoljeZBesedilom 29"/>
          <p:cNvSpPr txBox="1"/>
          <p:nvPr/>
        </p:nvSpPr>
        <p:spPr>
          <a:xfrm>
            <a:off x="5076056" y="12687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5</a:t>
            </a:r>
            <a:endParaRPr lang="sl-SI" dirty="0"/>
          </a:p>
        </p:txBody>
      </p:sp>
      <p:sp>
        <p:nvSpPr>
          <p:cNvPr id="31" name="PoljeZBesedilom 30"/>
          <p:cNvSpPr txBox="1"/>
          <p:nvPr/>
        </p:nvSpPr>
        <p:spPr>
          <a:xfrm>
            <a:off x="2843808" y="13407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4</a:t>
            </a:r>
            <a:endParaRPr lang="sl-SI" dirty="0"/>
          </a:p>
        </p:txBody>
      </p:sp>
      <p:sp>
        <p:nvSpPr>
          <p:cNvPr id="32" name="PoljeZBesedilom 31"/>
          <p:cNvSpPr txBox="1"/>
          <p:nvPr/>
        </p:nvSpPr>
        <p:spPr>
          <a:xfrm>
            <a:off x="3275856" y="1772816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7</a:t>
            </a:r>
            <a:endParaRPr lang="sl-SI" dirty="0"/>
          </a:p>
        </p:txBody>
      </p:sp>
      <p:sp>
        <p:nvSpPr>
          <p:cNvPr id="33" name="PoljeZBesedilom 32"/>
          <p:cNvSpPr txBox="1"/>
          <p:nvPr/>
        </p:nvSpPr>
        <p:spPr>
          <a:xfrm>
            <a:off x="3707904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8</a:t>
            </a:r>
            <a:endParaRPr lang="sl-SI" dirty="0"/>
          </a:p>
        </p:txBody>
      </p:sp>
      <p:sp>
        <p:nvSpPr>
          <p:cNvPr id="34" name="PoljeZBesedilom 33"/>
          <p:cNvSpPr txBox="1"/>
          <p:nvPr/>
        </p:nvSpPr>
        <p:spPr>
          <a:xfrm>
            <a:off x="4283968" y="2708920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1</a:t>
            </a:r>
            <a:endParaRPr lang="sl-SI" dirty="0"/>
          </a:p>
        </p:txBody>
      </p:sp>
      <p:sp>
        <p:nvSpPr>
          <p:cNvPr id="35" name="PoljeZBesedilom 34"/>
          <p:cNvSpPr txBox="1"/>
          <p:nvPr/>
        </p:nvSpPr>
        <p:spPr>
          <a:xfrm>
            <a:off x="4860032" y="2276872"/>
            <a:ext cx="25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2</a:t>
            </a:r>
            <a:endParaRPr lang="sl-SI" dirty="0"/>
          </a:p>
        </p:txBody>
      </p:sp>
      <p:sp>
        <p:nvSpPr>
          <p:cNvPr id="36" name="PoljeZBesedilom 35"/>
          <p:cNvSpPr txBox="1"/>
          <p:nvPr/>
        </p:nvSpPr>
        <p:spPr>
          <a:xfrm>
            <a:off x="2699792" y="2636912"/>
            <a:ext cx="328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3</a:t>
            </a:r>
            <a:endParaRPr lang="sl-SI" dirty="0"/>
          </a:p>
        </p:txBody>
      </p:sp>
      <p:graphicFrame>
        <p:nvGraphicFramePr>
          <p:cNvPr id="38" name="Tabela 37"/>
          <p:cNvGraphicFramePr>
            <a:graphicFrameLocks noGrp="1"/>
          </p:cNvGraphicFramePr>
          <p:nvPr/>
        </p:nvGraphicFramePr>
        <p:xfrm>
          <a:off x="6012160" y="2924944"/>
          <a:ext cx="2880318" cy="1872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53"/>
                <a:gridCol w="480053"/>
                <a:gridCol w="480053"/>
                <a:gridCol w="480053"/>
                <a:gridCol w="480053"/>
                <a:gridCol w="480053"/>
              </a:tblGrid>
              <a:tr h="485387">
                <a:tc>
                  <a:txBody>
                    <a:bodyPr/>
                    <a:lstStyle/>
                    <a:p>
                      <a:r>
                        <a:rPr lang="sl-SI" sz="1200" dirty="0" smtClean="0">
                          <a:solidFill>
                            <a:schemeClr val="tx1"/>
                          </a:solidFill>
                        </a:rPr>
                        <a:t>D0</a:t>
                      </a:r>
                      <a:endParaRPr lang="sl-SI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77364"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77364"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77364"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77364"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77364">
                <a:tc>
                  <a:txBody>
                    <a:bodyPr/>
                    <a:lstStyle/>
                    <a:p>
                      <a:r>
                        <a:rPr lang="sl-SI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∞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2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sl-SI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1224</TotalTime>
  <Words>1833</Words>
  <Application>Microsoft Office PowerPoint</Application>
  <PresentationFormat>Diaprojekcija na zaslonu (4:3)</PresentationFormat>
  <Paragraphs>1022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26</vt:i4>
      </vt:variant>
    </vt:vector>
  </HeadingPairs>
  <TitlesOfParts>
    <vt:vector size="27" baseType="lpstr">
      <vt:lpstr>Stekanje</vt:lpstr>
      <vt:lpstr>FLOYD  - WARSHALLOV ALGORITEM </vt:lpstr>
      <vt:lpstr>FLOYD – WARSHALLOV ALGORITEM </vt:lpstr>
      <vt:lpstr>Primer</vt:lpstr>
      <vt:lpstr>Najkrajša pot</vt:lpstr>
      <vt:lpstr>Najkrajša pot</vt:lpstr>
      <vt:lpstr>Dinamično programiranje</vt:lpstr>
      <vt:lpstr>Diapozitiv 7</vt:lpstr>
      <vt:lpstr>Diapozitiv 8</vt:lpstr>
      <vt:lpstr>Primer </vt:lpstr>
      <vt:lpstr>Primer :</vt:lpstr>
      <vt:lpstr>Primer </vt:lpstr>
      <vt:lpstr>Diapozitiv 12</vt:lpstr>
      <vt:lpstr>Diapozitiv 13</vt:lpstr>
      <vt:lpstr>Diapozitiv 14</vt:lpstr>
      <vt:lpstr>Diapozitiv 15</vt:lpstr>
      <vt:lpstr>Diapozitiv 16</vt:lpstr>
      <vt:lpstr>Diapozitiv 17</vt:lpstr>
      <vt:lpstr>Diapozitiv 18</vt:lpstr>
      <vt:lpstr>Diapozitiv 19</vt:lpstr>
      <vt:lpstr>Diapozitiv 20</vt:lpstr>
      <vt:lpstr>Diapozitiv 21</vt:lpstr>
      <vt:lpstr>ZGODOVINA,IME</vt:lpstr>
      <vt:lpstr>Floyd-Warshallov algoritem</vt:lpstr>
      <vt:lpstr>Časovna in prostorska zahtevnost</vt:lpstr>
      <vt:lpstr>Negativni cikel</vt:lpstr>
      <vt:lpstr>Algoritem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FLOYD  - WARSHALLOV ALGORITEM </dc:title>
  <dc:creator>DELL</dc:creator>
  <cp:lastModifiedBy>DELL</cp:lastModifiedBy>
  <cp:revision>111</cp:revision>
  <dcterms:created xsi:type="dcterms:W3CDTF">2016-02-08T10:18:18Z</dcterms:created>
  <dcterms:modified xsi:type="dcterms:W3CDTF">2016-02-10T21:51:13Z</dcterms:modified>
</cp:coreProperties>
</file>