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59" r:id="rId3"/>
    <p:sldId id="278" r:id="rId4"/>
    <p:sldId id="258" r:id="rId5"/>
    <p:sldId id="270" r:id="rId6"/>
    <p:sldId id="271" r:id="rId7"/>
    <p:sldId id="272" r:id="rId8"/>
    <p:sldId id="257" r:id="rId9"/>
    <p:sldId id="260" r:id="rId10"/>
    <p:sldId id="279" r:id="rId11"/>
    <p:sldId id="280" r:id="rId12"/>
    <p:sldId id="277" r:id="rId13"/>
    <p:sldId id="261" r:id="rId14"/>
    <p:sldId id="264" r:id="rId15"/>
    <p:sldId id="265" r:id="rId16"/>
    <p:sldId id="266" r:id="rId17"/>
    <p:sldId id="273" r:id="rId18"/>
    <p:sldId id="274" r:id="rId19"/>
    <p:sldId id="276" r:id="rId20"/>
    <p:sldId id="262" r:id="rId21"/>
    <p:sldId id="281" r:id="rId22"/>
    <p:sldId id="282" r:id="rId23"/>
    <p:sldId id="269" r:id="rId2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96322-9DE8-44EB-AAD5-27B0033B356B}" type="datetimeFigureOut">
              <a:rPr lang="sl-SI" smtClean="0"/>
              <a:t>2.2.2016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7476B-A0C7-43AE-B389-ACB5526F9B2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37786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E43A-FB01-4603-AA67-EF3612501222}" type="datetime1">
              <a:rPr lang="sl-SI" smtClean="0"/>
              <a:t>2.2.2016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67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FE2A-B728-438D-8225-AC86AA5701AF}" type="datetime1">
              <a:rPr lang="sl-SI" smtClean="0"/>
              <a:t>2.2.2016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8997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CE14-E5FB-4689-A2A0-7F3011645A86}" type="datetime1">
              <a:rPr lang="sl-SI" smtClean="0"/>
              <a:t>2.2.2016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02945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5F73-C79D-4177-8949-9B73725675B3}" type="datetime1">
              <a:rPr lang="sl-SI" smtClean="0"/>
              <a:t>2.2.2016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2122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C9C3-DD66-42C2-9C83-D69104DCB456}" type="datetime1">
              <a:rPr lang="sl-SI" smtClean="0"/>
              <a:t>2.2.2016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26945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6545-2EEE-414E-BAFC-9FFB1F723836}" type="datetime1">
              <a:rPr lang="sl-SI" smtClean="0"/>
              <a:t>2.2.2016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31640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43FE-5CD5-49CD-A81D-918F4FDBF9A3}" type="datetime1">
              <a:rPr lang="sl-SI" smtClean="0"/>
              <a:t>2.2.2016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5385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BAB1F-BE6E-4EC3-ADEB-20F34754890D}" type="datetime1">
              <a:rPr lang="sl-SI" smtClean="0"/>
              <a:t>2.2.2016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69568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63B4-36D3-4984-8CFA-4502E41A179B}" type="datetime1">
              <a:rPr lang="sl-SI" smtClean="0"/>
              <a:t>2.2.2016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2680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0F2C8-515D-4987-91E6-00ED78877B48}" type="datetime1">
              <a:rPr lang="sl-SI" smtClean="0"/>
              <a:t>2.2.2016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97821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C3EC-9F6E-4B3A-983F-70A90C35903B}" type="datetime1">
              <a:rPr lang="sl-SI" smtClean="0"/>
              <a:t>2.2.2016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27351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405A8-D9AD-4641-B475-53865F5F37BA}" type="datetime1">
              <a:rPr lang="sl-SI" smtClean="0"/>
              <a:t>2.2.2016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732B5-6F4D-495D-B241-B3E45410C09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09032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www.cs.usfca.edu/~galles/visualization/RedBlack.html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Rdeče črno drevo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uravnoteženo iskalno drevo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3306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63B4-36D3-4984-8CFA-4502E41A179B}" type="datetime1">
              <a:rPr lang="sl-SI" smtClean="0"/>
              <a:t>3.2.2016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10</a:t>
            </a:fld>
            <a:endParaRPr lang="sl-S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18" y="1052736"/>
            <a:ext cx="8346555" cy="2515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3464421"/>
            <a:ext cx="1076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197721"/>
            <a:ext cx="116205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197720"/>
            <a:ext cx="116205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oljeZBesedilom 8"/>
          <p:cNvSpPr txBox="1"/>
          <p:nvPr/>
        </p:nvSpPr>
        <p:spPr>
          <a:xfrm>
            <a:off x="539552" y="4293096"/>
            <a:ext cx="7992888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dirty="0"/>
              <a:t>Lastnosti: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Vsako vozlišče je bodisi rdeče bodisi črno.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Koren drevesa je črn.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Vsi listi drevesa so črni.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Če je vozlišče rdeče, so njegovi otroci črni.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Vsaka preprosta pot iz poljubnega vozlišča do lista vsebuje enako število črnih vozlišč</a:t>
            </a:r>
            <a:r>
              <a:rPr lang="sl-SI" dirty="0" smtClean="0"/>
              <a:t>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2314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usmirD\Desktop\redblacdktre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79" r="31214" b="43457"/>
          <a:stretch/>
        </p:blipFill>
        <p:spPr bwMode="auto">
          <a:xfrm>
            <a:off x="0" y="1146429"/>
            <a:ext cx="3032155" cy="1765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63B4-36D3-4984-8CFA-4502E41A179B}" type="datetime1">
              <a:rPr lang="sl-SI" smtClean="0"/>
              <a:t>3.2.2016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11</a:t>
            </a:fld>
            <a:endParaRPr lang="sl-SI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3464421"/>
            <a:ext cx="1076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C:\Users\RusmirD\Desktop\redblacktre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288" y="1067497"/>
            <a:ext cx="4247712" cy="2396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197721"/>
            <a:ext cx="116205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oljeZBesedilom 8"/>
          <p:cNvSpPr txBox="1"/>
          <p:nvPr/>
        </p:nvSpPr>
        <p:spPr>
          <a:xfrm>
            <a:off x="539552" y="4293096"/>
            <a:ext cx="7992888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dirty="0"/>
              <a:t>Lastnosti: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Vsako vozlišče je bodisi rdeče bodisi črno.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Koren drevesa je črn.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Vsi listi drevesa so črni.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Če je vozlišče rdeče, so njegovi otroci črni.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Vsaka preprosta pot iz poljubnega vozlišča do lista vsebuje enako število črnih vozlišč</a:t>
            </a:r>
            <a:r>
              <a:rPr lang="sl-SI" dirty="0" smtClean="0"/>
              <a:t>.</a:t>
            </a:r>
            <a:endParaRPr lang="sl-SI" dirty="0"/>
          </a:p>
        </p:txBody>
      </p:sp>
      <p:pic>
        <p:nvPicPr>
          <p:cNvPr id="2051" name="Picture 3" descr="C:\Users\RusmirD\Desktop\redblacdktrdee.png"/>
          <p:cNvPicPr>
            <a:picLocks noChangeAspect="1" noChangeArrowheads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31" r="26321" b="31037"/>
          <a:stretch/>
        </p:blipFill>
        <p:spPr bwMode="auto">
          <a:xfrm>
            <a:off x="2920530" y="908720"/>
            <a:ext cx="3024830" cy="1855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981" y="3331070"/>
            <a:ext cx="1076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7892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Operacije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Iskanje</a:t>
            </a:r>
          </a:p>
          <a:p>
            <a:r>
              <a:rPr lang="sl-SI" dirty="0" smtClean="0"/>
              <a:t>Vstavljanje</a:t>
            </a:r>
          </a:p>
          <a:p>
            <a:r>
              <a:rPr lang="sl-SI" dirty="0" smtClean="0"/>
              <a:t>Brisanje 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5F73-C79D-4177-8949-9B73725675B3}" type="datetime1">
              <a:rPr lang="sl-SI" smtClean="0"/>
              <a:t>2.2.2016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7960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Vstavljanje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l-SI" dirty="0" smtClean="0"/>
              <a:t>Vozlišče vstavimo kot pri dvojiškem iskalnem drevesu</a:t>
            </a:r>
            <a:endParaRPr lang="sl-SI" dirty="0"/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Obarvamo ga rdeče</a:t>
            </a:r>
            <a:endParaRPr lang="sl-SI" dirty="0"/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Preverimo, če ustreza lastnostim rdeče črnih dreves ter ustrezno popravimo.</a:t>
            </a:r>
            <a:endParaRPr lang="sl-SI" dirty="0"/>
          </a:p>
          <a:p>
            <a:endParaRPr lang="sl-SI" dirty="0" smtClean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5F73-C79D-4177-8949-9B73725675B3}" type="datetime1">
              <a:rPr lang="sl-SI" smtClean="0"/>
              <a:t>2.2.2016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13</a:t>
            </a:fld>
            <a:endParaRPr lang="sl-SI"/>
          </a:p>
        </p:txBody>
      </p:sp>
      <p:sp>
        <p:nvSpPr>
          <p:cNvPr id="8" name="PoljeZBesedilom 7"/>
          <p:cNvSpPr txBox="1"/>
          <p:nvPr/>
        </p:nvSpPr>
        <p:spPr>
          <a:xfrm>
            <a:off x="539552" y="4293096"/>
            <a:ext cx="7992888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dirty="0"/>
              <a:t>Lastnosti: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Vsako vozlišče je bodisi rdeče bodisi črno.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Koren drevesa je črn.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Vsi listi drevesa so črni.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Če je vozlišče rdeče, so njegovi otroci črni.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Vsaka preprosta pot iz poljubnega vozlišča do lista vsebuje enako število črnih vozlišč</a:t>
            </a:r>
            <a:r>
              <a:rPr lang="sl-SI" dirty="0" smtClean="0"/>
              <a:t>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9400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Vstavljanje - scenarij 1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Novo vozlišče v, ki ga dodajamo, je koren drevesa.</a:t>
            </a:r>
          </a:p>
          <a:p>
            <a:pPr marL="0" indent="0">
              <a:buNone/>
            </a:pPr>
            <a:r>
              <a:rPr lang="sl-SI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-&gt;</a:t>
            </a:r>
            <a:r>
              <a:rPr lang="sl-SI" dirty="0" smtClean="0"/>
              <a:t> Upoštevamo lastnost 2, zato ga obarvamo črno.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5F73-C79D-4177-8949-9B73725675B3}" type="datetime1">
              <a:rPr lang="sl-SI" smtClean="0"/>
              <a:t>2.2.2016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14</a:t>
            </a:fld>
            <a:endParaRPr lang="sl-SI"/>
          </a:p>
        </p:txBody>
      </p:sp>
      <p:sp>
        <p:nvSpPr>
          <p:cNvPr id="7" name="PoljeZBesedilom 6"/>
          <p:cNvSpPr txBox="1"/>
          <p:nvPr/>
        </p:nvSpPr>
        <p:spPr>
          <a:xfrm>
            <a:off x="539552" y="4293096"/>
            <a:ext cx="7992888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dirty="0"/>
              <a:t>Lastnosti: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Vsako vozlišče je bodisi rdeče bodisi črno.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Koren drevesa je črn.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Vsi listi drevesa so črni.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Če je vozlišče rdeče, so njegovi otroci črni.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Vsaka preprosta pot iz poljubnega vozlišča do lista vsebuje enako število črnih vozlišč</a:t>
            </a:r>
            <a:r>
              <a:rPr lang="sl-SI" dirty="0" smtClean="0"/>
              <a:t>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1660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Vstavljanje - scenarij 2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Oče dodanega vozlišča je črn</a:t>
            </a:r>
          </a:p>
          <a:p>
            <a:pPr marL="0" indent="0">
              <a:buNone/>
            </a:pPr>
            <a:r>
              <a:rPr lang="sl-S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-&gt; </a:t>
            </a:r>
            <a:r>
              <a:rPr lang="sl-SI" dirty="0" smtClean="0"/>
              <a:t>Drevo izpolnjuje vse lastnosti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5F73-C79D-4177-8949-9B73725675B3}" type="datetime1">
              <a:rPr lang="sl-SI" smtClean="0"/>
              <a:t>2.2.2016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15</a:t>
            </a:fld>
            <a:endParaRPr lang="sl-SI"/>
          </a:p>
        </p:txBody>
      </p:sp>
      <p:sp>
        <p:nvSpPr>
          <p:cNvPr id="7" name="PoljeZBesedilom 6"/>
          <p:cNvSpPr txBox="1"/>
          <p:nvPr/>
        </p:nvSpPr>
        <p:spPr>
          <a:xfrm>
            <a:off x="539552" y="4293096"/>
            <a:ext cx="7992888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dirty="0"/>
              <a:t>Lastnosti: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Vsako vozlišče je bodisi rdeče bodisi črno.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Koren drevesa je črn.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Vsi listi drevesa so črni.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Če je vozlišče rdeče, so njegovi otroci črni.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Vsaka preprosta pot iz poljubnega vozlišča do lista vsebuje enako število črnih vozlišč</a:t>
            </a:r>
            <a:r>
              <a:rPr lang="sl-SI" dirty="0" smtClean="0"/>
              <a:t>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4927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Vstavljanje - scenarij 3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Predpostavimo, da ima vozlišče v dedka d.</a:t>
            </a:r>
          </a:p>
          <a:p>
            <a:r>
              <a:rPr lang="sl-SI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Oče in stric sta rdeče barve.</a:t>
            </a:r>
            <a:endParaRPr lang="sl-SI" dirty="0" smtClean="0"/>
          </a:p>
          <a:p>
            <a:pPr marL="0" indent="0">
              <a:buNone/>
            </a:pPr>
            <a:r>
              <a:rPr lang="sl-S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-&gt; </a:t>
            </a:r>
            <a:r>
              <a:rPr lang="sl-SI" dirty="0" smtClean="0"/>
              <a:t>Dedka obarvamo rdeče, očeta in strica črno, ponovimo postopek pri staremu očetu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5F73-C79D-4177-8949-9B73725675B3}" type="datetime1">
              <a:rPr lang="sl-SI" smtClean="0"/>
              <a:t>2.2.2016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16</a:t>
            </a:fld>
            <a:endParaRPr lang="sl-S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278" y="3789040"/>
            <a:ext cx="6876256" cy="2296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927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Vstavljanje - scenarij 4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Oče o je rdeč in stric s je črn</a:t>
            </a:r>
            <a:r>
              <a:rPr lang="sl-SI" dirty="0" smtClean="0"/>
              <a:t>.</a:t>
            </a:r>
          </a:p>
          <a:p>
            <a:pPr marL="0" indent="0">
              <a:buNone/>
            </a:pPr>
            <a:r>
              <a:rPr lang="sl-SI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-&gt; </a:t>
            </a:r>
            <a:r>
              <a:rPr lang="sl-SI" dirty="0" smtClean="0"/>
              <a:t>Ta primer rešujemo z rotacijo okoli očeta o + scenarij 5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5F73-C79D-4177-8949-9B73725675B3}" type="datetime1">
              <a:rPr lang="sl-SI" smtClean="0"/>
              <a:t>2.2.2016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17</a:t>
            </a:fld>
            <a:endParaRPr lang="sl-SI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429000"/>
            <a:ext cx="7759972" cy="2984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762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Vstavljanje - scenarij 5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Oče o rdeč, stric s še vedno črn.</a:t>
            </a:r>
          </a:p>
          <a:p>
            <a:pPr marL="0" indent="0">
              <a:buNone/>
            </a:pPr>
            <a:r>
              <a:rPr lang="sl-S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-&gt; </a:t>
            </a:r>
            <a:r>
              <a:rPr lang="sl-SI" dirty="0" smtClean="0"/>
              <a:t>rešujemo </a:t>
            </a:r>
            <a:r>
              <a:rPr lang="sl-SI" dirty="0"/>
              <a:t>z rotacijo okoli </a:t>
            </a:r>
            <a:r>
              <a:rPr lang="sl-SI" dirty="0" smtClean="0"/>
              <a:t>dedka</a:t>
            </a:r>
            <a:endParaRPr lang="sl-SI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5F73-C79D-4177-8949-9B73725675B3}" type="datetime1">
              <a:rPr lang="sl-SI" smtClean="0"/>
              <a:t>2.2.2016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18</a:t>
            </a:fld>
            <a:endParaRPr lang="sl-SI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068960"/>
            <a:ext cx="8100392" cy="262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762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</a:t>
            </a:r>
            <a:endParaRPr lang="sl-SI" dirty="0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BAB1F-BE6E-4EC3-ADEB-20F34754890D}" type="datetime1">
              <a:rPr lang="sl-SI" smtClean="0"/>
              <a:t>3.2.2016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19</a:t>
            </a:fld>
            <a:endParaRPr lang="sl-SI"/>
          </a:p>
        </p:txBody>
      </p:sp>
      <p:pic>
        <p:nvPicPr>
          <p:cNvPr id="3074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445224"/>
            <a:ext cx="28765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02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420888"/>
            <a:ext cx="3600400" cy="36004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20130" y="1493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Zakaj potrebujemo uravnotežena drevesa? </a:t>
            </a:r>
            <a:endParaRPr lang="sl-SI" dirty="0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E0FAE-CD74-42DC-B2E8-E5640EACFE39}" type="datetime1">
              <a:rPr lang="sl-SI" smtClean="0"/>
              <a:t>2.2.2016</a:t>
            </a:fld>
            <a:endParaRPr lang="sl-SI"/>
          </a:p>
        </p:txBody>
      </p:sp>
      <p:sp>
        <p:nvSpPr>
          <p:cNvPr id="7" name="Ograda no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8" name="Ograda številke diapoz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0340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Brisanje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sl-SI" dirty="0"/>
              <a:t>V rdeče-črnem drevesu podatke brišemo podobno, kot v običajnem iskalnem drevesu. Tako kot pri vstavljanju, tudi tukaj pazimo na ohranjanje lastnosti rdeče-črnega drevesa.</a:t>
            </a:r>
          </a:p>
          <a:p>
            <a:pPr marL="971550" lvl="1" indent="-514350" hangingPunct="0">
              <a:buFont typeface="+mj-lt"/>
              <a:buAutoNum type="arabicPeriod"/>
            </a:pPr>
            <a:r>
              <a:rPr lang="en-US" dirty="0" err="1"/>
              <a:t>če</a:t>
            </a:r>
            <a:r>
              <a:rPr lang="en-US" dirty="0"/>
              <a:t> element </a:t>
            </a:r>
            <a:r>
              <a:rPr lang="en-US" dirty="0" err="1"/>
              <a:t>nima</a:t>
            </a:r>
            <a:r>
              <a:rPr lang="en-US" dirty="0"/>
              <a:t> </a:t>
            </a:r>
            <a:r>
              <a:rPr lang="en-US" dirty="0" err="1"/>
              <a:t>sina</a:t>
            </a:r>
            <a:r>
              <a:rPr lang="en-US" dirty="0"/>
              <a:t>,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lahko</a:t>
            </a:r>
            <a:r>
              <a:rPr lang="en-US" dirty="0"/>
              <a:t> </a:t>
            </a:r>
            <a:r>
              <a:rPr lang="en-US" dirty="0" err="1"/>
              <a:t>neposredno</a:t>
            </a:r>
            <a:r>
              <a:rPr lang="en-US" dirty="0"/>
              <a:t> </a:t>
            </a:r>
            <a:r>
              <a:rPr lang="en-US" dirty="0" err="1"/>
              <a:t>odstranimo</a:t>
            </a:r>
            <a:r>
              <a:rPr lang="en-US" dirty="0"/>
              <a:t> </a:t>
            </a:r>
            <a:endParaRPr lang="sl-SI" dirty="0"/>
          </a:p>
          <a:p>
            <a:pPr marL="971550" lvl="1" indent="-514350" hangingPunct="0">
              <a:buFont typeface="+mj-lt"/>
              <a:buAutoNum type="arabicPeriod"/>
            </a:pPr>
            <a:r>
              <a:rPr lang="en-US" dirty="0" err="1"/>
              <a:t>če</a:t>
            </a:r>
            <a:r>
              <a:rPr lang="en-US" dirty="0"/>
              <a:t> element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levega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desnega</a:t>
            </a:r>
            <a:r>
              <a:rPr lang="en-US" dirty="0"/>
              <a:t> </a:t>
            </a:r>
            <a:r>
              <a:rPr lang="en-US" dirty="0" err="1"/>
              <a:t>sina</a:t>
            </a:r>
            <a:r>
              <a:rPr lang="en-US" dirty="0"/>
              <a:t>,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odstranimo</a:t>
            </a:r>
            <a:r>
              <a:rPr lang="en-US" dirty="0"/>
              <a:t> in </a:t>
            </a:r>
            <a:r>
              <a:rPr lang="en-US" dirty="0" err="1"/>
              <a:t>prevežemo</a:t>
            </a:r>
            <a:r>
              <a:rPr lang="en-US" dirty="0"/>
              <a:t> </a:t>
            </a:r>
            <a:r>
              <a:rPr lang="en-US" dirty="0" err="1"/>
              <a:t>ustrezen</a:t>
            </a:r>
            <a:r>
              <a:rPr lang="en-US" dirty="0"/>
              <a:t> </a:t>
            </a:r>
            <a:r>
              <a:rPr lang="en-US" dirty="0" err="1"/>
              <a:t>kazalec</a:t>
            </a:r>
            <a:r>
              <a:rPr lang="en-US" dirty="0"/>
              <a:t> </a:t>
            </a:r>
            <a:r>
              <a:rPr lang="en-US" dirty="0" err="1"/>
              <a:t>njegovega</a:t>
            </a:r>
            <a:r>
              <a:rPr lang="en-US" dirty="0"/>
              <a:t> </a:t>
            </a:r>
            <a:r>
              <a:rPr lang="en-US" dirty="0" err="1"/>
              <a:t>očeta</a:t>
            </a:r>
            <a:r>
              <a:rPr lang="en-US" dirty="0"/>
              <a:t> </a:t>
            </a:r>
            <a:endParaRPr lang="sl-SI" dirty="0"/>
          </a:p>
          <a:p>
            <a:pPr marL="971550" lvl="1" indent="-514350" hangingPunct="0">
              <a:buFont typeface="+mj-lt"/>
              <a:buAutoNum type="arabicPeriod"/>
            </a:pPr>
            <a:r>
              <a:rPr lang="en-US" dirty="0" err="1"/>
              <a:t>če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oba</a:t>
            </a:r>
            <a:r>
              <a:rPr lang="en-US" dirty="0"/>
              <a:t> </a:t>
            </a:r>
            <a:r>
              <a:rPr lang="en-US" dirty="0" err="1"/>
              <a:t>sina</a:t>
            </a:r>
            <a:r>
              <a:rPr lang="en-US" dirty="0"/>
              <a:t>,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nadomestimo</a:t>
            </a:r>
            <a:r>
              <a:rPr lang="en-US" dirty="0"/>
              <a:t> s </a:t>
            </a:r>
            <a:r>
              <a:rPr lang="en-US" dirty="0" err="1"/>
              <a:t>prvim</a:t>
            </a:r>
            <a:r>
              <a:rPr lang="en-US" dirty="0"/>
              <a:t> </a:t>
            </a:r>
            <a:r>
              <a:rPr lang="en-US" dirty="0" err="1"/>
              <a:t>največjim</a:t>
            </a:r>
            <a:r>
              <a:rPr lang="en-US" dirty="0"/>
              <a:t>, </a:t>
            </a:r>
            <a:r>
              <a:rPr lang="en-US" dirty="0" err="1"/>
              <a:t>torej</a:t>
            </a:r>
            <a:r>
              <a:rPr lang="en-US" dirty="0"/>
              <a:t> </a:t>
            </a:r>
            <a:r>
              <a:rPr lang="en-US" dirty="0" err="1"/>
              <a:t>največjim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levega</a:t>
            </a:r>
            <a:r>
              <a:rPr lang="en-US" dirty="0"/>
              <a:t> </a:t>
            </a:r>
            <a:r>
              <a:rPr lang="en-US" dirty="0" err="1"/>
              <a:t>poddrevesa</a:t>
            </a:r>
            <a:r>
              <a:rPr lang="en-US" dirty="0"/>
              <a:t> (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prvim</a:t>
            </a:r>
            <a:r>
              <a:rPr lang="en-US" dirty="0"/>
              <a:t> </a:t>
            </a:r>
            <a:r>
              <a:rPr lang="en-US" dirty="0" err="1"/>
              <a:t>najmanjšim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desnega</a:t>
            </a:r>
            <a:r>
              <a:rPr lang="en-US" dirty="0"/>
              <a:t> </a:t>
            </a:r>
            <a:r>
              <a:rPr lang="en-US" dirty="0" err="1"/>
              <a:t>poddrevesa</a:t>
            </a:r>
            <a:r>
              <a:rPr lang="en-US" dirty="0"/>
              <a:t>) </a:t>
            </a:r>
            <a:endParaRPr lang="sl-SI" dirty="0"/>
          </a:p>
          <a:p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5F73-C79D-4177-8949-9B73725675B3}" type="datetime1">
              <a:rPr lang="sl-SI" smtClean="0"/>
              <a:t>3.2.2016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20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9400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Brisanje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5F73-C79D-4177-8949-9B73725675B3}" type="datetime1">
              <a:rPr lang="sl-SI" smtClean="0"/>
              <a:t>3.2.2016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21</a:t>
            </a:fld>
            <a:endParaRPr lang="sl-SI"/>
          </a:p>
        </p:txBody>
      </p:sp>
      <p:pic>
        <p:nvPicPr>
          <p:cNvPr id="4098" name="Picture 2" descr="C:\Users\RusmirD\Desktop\shema2_3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9952"/>
            <a:ext cx="9120776" cy="3247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ljeZBesedilom 7"/>
          <p:cNvSpPr txBox="1"/>
          <p:nvPr/>
        </p:nvSpPr>
        <p:spPr>
          <a:xfrm>
            <a:off x="3347864" y="5923414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 smtClean="0">
                <a:solidFill>
                  <a:schemeClr val="bg1">
                    <a:lumMod val="85000"/>
                  </a:schemeClr>
                </a:solidFill>
              </a:rPr>
              <a:t>Vir. http</a:t>
            </a:r>
            <a:r>
              <a:rPr lang="sl-SI" sz="1200" dirty="0">
                <a:solidFill>
                  <a:schemeClr val="bg1">
                    <a:lumMod val="85000"/>
                  </a:schemeClr>
                </a:solidFill>
              </a:rPr>
              <a:t>://www2.nauk.si/materials/485/out-574795/index.html#state=96</a:t>
            </a:r>
          </a:p>
        </p:txBody>
      </p:sp>
    </p:spTree>
    <p:extLst>
      <p:ext uri="{BB962C8B-B14F-4D97-AF65-F5344CB8AC3E}">
        <p14:creationId xmlns:p14="http://schemas.microsoft.com/office/powerpoint/2010/main" val="371400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 </a:t>
            </a:r>
            <a:r>
              <a:rPr lang="sl-SI" dirty="0" smtClean="0"/>
              <a:t>Primer brisanja vozlišča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4725144"/>
            <a:ext cx="8147248" cy="1401019"/>
          </a:xfrm>
        </p:spPr>
        <p:txBody>
          <a:bodyPr>
            <a:normAutofit fontScale="47500" lnSpcReduction="20000"/>
          </a:bodyPr>
          <a:lstStyle/>
          <a:p>
            <a:pPr fontAlgn="base"/>
            <a:r>
              <a:rPr lang="sl-SI" dirty="0"/>
              <a:t>Na sliki </a:t>
            </a:r>
            <a:r>
              <a:rPr lang="sl-SI" b="1" dirty="0"/>
              <a:t>a</a:t>
            </a:r>
            <a:r>
              <a:rPr lang="sl-SI" dirty="0"/>
              <a:t> je prikazano začetno drevo, sliki </a:t>
            </a:r>
            <a:r>
              <a:rPr lang="sl-SI" b="1" dirty="0"/>
              <a:t>b</a:t>
            </a:r>
            <a:r>
              <a:rPr lang="sl-SI" dirty="0"/>
              <a:t> pa označeno vozlišče, ki ga bomo izbrisali.</a:t>
            </a:r>
          </a:p>
          <a:p>
            <a:pPr fontAlgn="base"/>
            <a:r>
              <a:rPr lang="sl-SI" dirty="0"/>
              <a:t>Ko izbrišemo vozlišče vrednosti 24 imamo dve izbiri:</a:t>
            </a:r>
          </a:p>
          <a:p>
            <a:pPr lvl="1" fontAlgn="base"/>
            <a:r>
              <a:rPr lang="sl-SI" dirty="0"/>
              <a:t>na njegovo mesto lahko pride vozlišče z </a:t>
            </a:r>
            <a:r>
              <a:rPr lang="sl-SI" dirty="0" smtClean="0"/>
              <a:t>vrednostjo </a:t>
            </a:r>
            <a:r>
              <a:rPr lang="sl-SI" dirty="0"/>
              <a:t>23 (največje v levem poddrevesu), kot je prikazano na sliki </a:t>
            </a:r>
            <a:r>
              <a:rPr lang="sl-SI" b="1" dirty="0"/>
              <a:t>c</a:t>
            </a:r>
            <a:endParaRPr lang="sl-SI" dirty="0"/>
          </a:p>
          <a:p>
            <a:pPr lvl="1" fontAlgn="base"/>
            <a:r>
              <a:rPr lang="sl-SI" dirty="0"/>
              <a:t>ali pa njegovo mesto zasede vozlišče 25 </a:t>
            </a:r>
            <a:r>
              <a:rPr lang="sl-SI" dirty="0" smtClean="0"/>
              <a:t>(najmanjše </a:t>
            </a:r>
            <a:r>
              <a:rPr lang="sl-SI" dirty="0"/>
              <a:t>v desnem poddrevesu), kot je prikazano na sliki </a:t>
            </a:r>
            <a:r>
              <a:rPr lang="sl-SI" b="1" dirty="0"/>
              <a:t>d</a:t>
            </a:r>
            <a:endParaRPr lang="sl-SI" dirty="0"/>
          </a:p>
          <a:p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5F73-C79D-4177-8949-9B73725675B3}" type="datetime1">
              <a:rPr lang="sl-SI" smtClean="0"/>
              <a:t>3.2.2016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22</a:t>
            </a:fld>
            <a:endParaRPr lang="sl-SI"/>
          </a:p>
        </p:txBody>
      </p:sp>
      <p:pic>
        <p:nvPicPr>
          <p:cNvPr id="4098" name="Picture 2" descr="(http://www2.nauk.si/files/485/brisanje1_0.png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41832"/>
            <a:ext cx="7704856" cy="3610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ravokotnik 6"/>
          <p:cNvSpPr/>
          <p:nvPr/>
        </p:nvSpPr>
        <p:spPr>
          <a:xfrm>
            <a:off x="4283968" y="6101410"/>
            <a:ext cx="439248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000" dirty="0">
                <a:solidFill>
                  <a:schemeClr val="bg1">
                    <a:lumMod val="85000"/>
                  </a:schemeClr>
                </a:solidFill>
              </a:rPr>
              <a:t>http://www2.nauk.si/materials/485/out-574795/index.html#state=17</a:t>
            </a:r>
          </a:p>
        </p:txBody>
      </p:sp>
    </p:spTree>
    <p:extLst>
      <p:ext uri="{BB962C8B-B14F-4D97-AF65-F5344CB8AC3E}">
        <p14:creationId xmlns:p14="http://schemas.microsoft.com/office/powerpoint/2010/main" val="41611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In kje se uporabljajo RČD?</a:t>
            </a:r>
            <a:endParaRPr lang="sl-SI" dirty="0"/>
          </a:p>
        </p:txBody>
      </p:sp>
      <p:sp>
        <p:nvSpPr>
          <p:cNvPr id="6" name="Ograda vsebine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v računalništvu, kjer  organizirajo kose primerljivih </a:t>
            </a:r>
            <a:r>
              <a:rPr lang="sl-SI" dirty="0"/>
              <a:t>podatkov, kot so fragmenti besedila ali </a:t>
            </a:r>
            <a:r>
              <a:rPr lang="sl-SI" dirty="0" smtClean="0"/>
              <a:t>števil </a:t>
            </a:r>
          </a:p>
          <a:p>
            <a:r>
              <a:rPr lang="sl-SI" dirty="0"/>
              <a:t>pojavljajo </a:t>
            </a:r>
            <a:r>
              <a:rPr lang="sl-SI" dirty="0" smtClean="0"/>
              <a:t>se kot </a:t>
            </a:r>
            <a:r>
              <a:rPr lang="sl-SI" dirty="0"/>
              <a:t>primarne iskalne strukture v mnogih knjižnicah, kot so Java </a:t>
            </a:r>
            <a:r>
              <a:rPr lang="en-US" dirty="0" smtClean="0"/>
              <a:t>Collection Framework</a:t>
            </a:r>
            <a:r>
              <a:rPr lang="sl-SI" dirty="0" smtClean="0"/>
              <a:t>, </a:t>
            </a:r>
          </a:p>
          <a:p>
            <a:r>
              <a:rPr lang="sl-SI" dirty="0" smtClean="0"/>
              <a:t>številnih </a:t>
            </a:r>
            <a:r>
              <a:rPr lang="sl-SI" dirty="0"/>
              <a:t>implementacijah C++ Standard </a:t>
            </a:r>
            <a:r>
              <a:rPr lang="en-US" dirty="0" smtClean="0"/>
              <a:t>Template Library</a:t>
            </a:r>
          </a:p>
          <a:p>
            <a:r>
              <a:rPr lang="sl-SI" dirty="0" smtClean="0"/>
              <a:t>znotraj </a:t>
            </a:r>
            <a:r>
              <a:rPr lang="sl-SI" dirty="0"/>
              <a:t>jedra operacijskega sistema Linux.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BAB1F-BE6E-4EC3-ADEB-20F34754890D}" type="datetime1">
              <a:rPr lang="sl-SI" smtClean="0"/>
              <a:t>2.2.2016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23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422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Uravnotežena drevesa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i="1" dirty="0"/>
              <a:t>AVL drevesa</a:t>
            </a:r>
            <a:r>
              <a:rPr lang="sl-SI" dirty="0"/>
              <a:t>. </a:t>
            </a:r>
          </a:p>
          <a:p>
            <a:r>
              <a:rPr lang="sl-SI" dirty="0"/>
              <a:t>2-3 drevesa</a:t>
            </a:r>
          </a:p>
          <a:p>
            <a:r>
              <a:rPr lang="sl-SI" dirty="0"/>
              <a:t>2-3-4 drevesa</a:t>
            </a:r>
          </a:p>
          <a:p>
            <a:r>
              <a:rPr lang="sl-SI" dirty="0"/>
              <a:t>B drevesa</a:t>
            </a:r>
          </a:p>
          <a:p>
            <a:r>
              <a:rPr lang="sl-SI" dirty="0" err="1"/>
              <a:t>Preskočni</a:t>
            </a:r>
            <a:r>
              <a:rPr lang="sl-SI" dirty="0"/>
              <a:t> seznami,…</a:t>
            </a:r>
          </a:p>
          <a:p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5F73-C79D-4177-8949-9B73725675B3}" type="datetime1">
              <a:rPr lang="sl-SI" smtClean="0"/>
              <a:t>3.2.2016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3980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Zakaj so rdeče črna drevesa priljubljena?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D2097-2B45-43D5-B513-C20C56B4DFF5}" type="datetime1">
              <a:rPr lang="sl-SI" smtClean="0"/>
              <a:t>2.2.2016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5666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63B4-36D3-4984-8CFA-4502E41A179B}" type="datetime1">
              <a:rPr lang="sl-SI" smtClean="0"/>
              <a:t>2.2.2016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5</a:t>
            </a:fld>
            <a:endParaRPr lang="sl-SI"/>
          </a:p>
        </p:txBody>
      </p:sp>
      <p:sp>
        <p:nvSpPr>
          <p:cNvPr id="5" name="Oval 5"/>
          <p:cNvSpPr/>
          <p:nvPr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/>
              <a:t>        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21392" y="1557456"/>
            <a:ext cx="1219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7000" b="1" dirty="0">
                <a:solidFill>
                  <a:srgbClr val="F26200">
                    <a:alpha val="40000"/>
                  </a:srgbClr>
                </a:solidFill>
                <a:cs typeface="Arial" pitchFamily="34" charset="0"/>
              </a:rPr>
              <a:t>1</a:t>
            </a:r>
          </a:p>
        </p:txBody>
      </p:sp>
      <p:sp>
        <p:nvSpPr>
          <p:cNvPr id="7" name="PoljeZBesedilom 6"/>
          <p:cNvSpPr txBox="1"/>
          <p:nvPr/>
        </p:nvSpPr>
        <p:spPr>
          <a:xfrm>
            <a:off x="3635896" y="2190079"/>
            <a:ext cx="4680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smtClean="0"/>
              <a:t>Največja možna višina rdeče-črnega drevesa z n vozlišči je enaka 2log(n).</a:t>
            </a:r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268582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63B4-36D3-4984-8CFA-4502E41A179B}" type="datetime1">
              <a:rPr lang="sl-SI" smtClean="0"/>
              <a:t>2.2.2016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dirty="0" smtClean="0"/>
              <a:t>Rusmir Delić</a:t>
            </a: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6</a:t>
            </a:fld>
            <a:endParaRPr lang="sl-SI" dirty="0"/>
          </a:p>
        </p:txBody>
      </p:sp>
      <p:grpSp>
        <p:nvGrpSpPr>
          <p:cNvPr id="7" name="Group 22"/>
          <p:cNvGrpSpPr/>
          <p:nvPr/>
        </p:nvGrpSpPr>
        <p:grpSpPr>
          <a:xfrm>
            <a:off x="755576" y="1620692"/>
            <a:ext cx="2057400" cy="2708434"/>
            <a:chOff x="3543300" y="1591943"/>
            <a:chExt cx="2057400" cy="2708434"/>
          </a:xfrm>
        </p:grpSpPr>
        <p:sp>
          <p:nvSpPr>
            <p:cNvPr id="8" name="Oval 3"/>
            <p:cNvSpPr/>
            <p:nvPr/>
          </p:nvSpPr>
          <p:spPr>
            <a:xfrm>
              <a:off x="3543300" y="1946209"/>
              <a:ext cx="2057400" cy="2057400"/>
            </a:xfrm>
            <a:prstGeom prst="ellipse">
              <a:avLst/>
            </a:prstGeom>
            <a:gradFill>
              <a:gsLst>
                <a:gs pos="0">
                  <a:srgbClr val="00B0F0"/>
                </a:gs>
                <a:gs pos="50000">
                  <a:srgbClr val="399ECB"/>
                </a:gs>
                <a:gs pos="100000">
                  <a:srgbClr val="0077D0"/>
                </a:gs>
              </a:gsLst>
              <a:path path="circle">
                <a:fillToRect l="50000" t="50000" r="50000" b="50000"/>
              </a:path>
            </a:gradFill>
            <a:ln w="82550">
              <a:noFill/>
            </a:ln>
            <a:effectLst>
              <a:outerShdw blurRad="1270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l-SI"/>
                <a:t>             </a:t>
              </a:r>
            </a:p>
          </p:txBody>
        </p:sp>
        <p:sp>
          <p:nvSpPr>
            <p:cNvPr id="9" name="TextBox 14"/>
            <p:cNvSpPr txBox="1"/>
            <p:nvPr/>
          </p:nvSpPr>
          <p:spPr>
            <a:xfrm>
              <a:off x="3933968" y="1591943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sz="17000" b="1">
                  <a:solidFill>
                    <a:srgbClr val="2A7A9E">
                      <a:alpha val="40000"/>
                    </a:srgbClr>
                  </a:solidFill>
                  <a:latin typeface="+mj-lt"/>
                  <a:cs typeface="Arial" pitchFamily="34" charset="0"/>
                </a:rPr>
                <a:t>2</a:t>
              </a:r>
            </a:p>
          </p:txBody>
        </p:sp>
      </p:grpSp>
      <p:sp>
        <p:nvSpPr>
          <p:cNvPr id="10" name="PoljeZBesedilom 9"/>
          <p:cNvSpPr txBox="1"/>
          <p:nvPr/>
        </p:nvSpPr>
        <p:spPr>
          <a:xfrm>
            <a:off x="3635896" y="2190079"/>
            <a:ext cx="46805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smtClean="0"/>
              <a:t>Časovna zahtevnost operacij vstavi(x) in izbriši(x) je enaka O(</a:t>
            </a:r>
            <a:r>
              <a:rPr lang="sl-SI" sz="3200" dirty="0" err="1" smtClean="0"/>
              <a:t>logn</a:t>
            </a:r>
            <a:r>
              <a:rPr lang="sl-SI" sz="3200" dirty="0" smtClean="0"/>
              <a:t>) v </a:t>
            </a:r>
            <a:r>
              <a:rPr lang="sl-SI" sz="3200" i="1" dirty="0" smtClean="0"/>
              <a:t>najslabšem primeru.</a:t>
            </a:r>
            <a:endParaRPr lang="sl-SI" sz="3200" i="1" dirty="0"/>
          </a:p>
        </p:txBody>
      </p:sp>
    </p:spTree>
    <p:extLst>
      <p:ext uri="{BB962C8B-B14F-4D97-AF65-F5344CB8AC3E}">
        <p14:creationId xmlns:p14="http://schemas.microsoft.com/office/powerpoint/2010/main" val="265055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63B4-36D3-4984-8CFA-4502E41A179B}" type="datetime1">
              <a:rPr lang="sl-SI" smtClean="0"/>
              <a:t>2.2.2016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7</a:t>
            </a:fld>
            <a:endParaRPr lang="sl-SI"/>
          </a:p>
        </p:txBody>
      </p:sp>
      <p:grpSp>
        <p:nvGrpSpPr>
          <p:cNvPr id="11" name="Group 23"/>
          <p:cNvGrpSpPr/>
          <p:nvPr/>
        </p:nvGrpSpPr>
        <p:grpSpPr>
          <a:xfrm>
            <a:off x="755576" y="1584662"/>
            <a:ext cx="2057400" cy="2708434"/>
            <a:chOff x="6324600" y="1587511"/>
            <a:chExt cx="2057400" cy="2708434"/>
          </a:xfrm>
        </p:grpSpPr>
        <p:sp>
          <p:nvSpPr>
            <p:cNvPr id="12" name="Oval 4"/>
            <p:cNvSpPr/>
            <p:nvPr/>
          </p:nvSpPr>
          <p:spPr>
            <a:xfrm>
              <a:off x="6324600" y="1953643"/>
              <a:ext cx="2057400" cy="2057400"/>
            </a:xfrm>
            <a:prstGeom prst="ellipse">
              <a:avLst/>
            </a:prstGeom>
            <a:gradFill flip="none" rotWithShape="1">
              <a:gsLst>
                <a:gs pos="5000">
                  <a:srgbClr val="84D830"/>
                </a:gs>
                <a:gs pos="48000">
                  <a:srgbClr val="7BCF27"/>
                </a:gs>
                <a:gs pos="100000">
                  <a:srgbClr val="56901C"/>
                </a:gs>
              </a:gsLst>
              <a:path path="circle">
                <a:fillToRect l="50000" t="50000" r="50000" b="50000"/>
              </a:path>
              <a:tileRect/>
            </a:gradFill>
            <a:ln w="5080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l-SI"/>
                <a:t>             </a:t>
              </a:r>
            </a:p>
          </p:txBody>
        </p:sp>
        <p:sp>
          <p:nvSpPr>
            <p:cNvPr id="13" name="TextBox 16"/>
            <p:cNvSpPr txBox="1"/>
            <p:nvPr/>
          </p:nvSpPr>
          <p:spPr>
            <a:xfrm>
              <a:off x="6721604" y="1587511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sz="17000" b="1" dirty="0">
                  <a:solidFill>
                    <a:srgbClr val="65B131">
                      <a:alpha val="64000"/>
                    </a:srgbClr>
                  </a:solidFill>
                  <a:latin typeface="+mj-lt"/>
                  <a:cs typeface="Arial" pitchFamily="34" charset="0"/>
                </a:rPr>
                <a:t>3</a:t>
              </a:r>
            </a:p>
          </p:txBody>
        </p:sp>
      </p:grpSp>
      <p:sp>
        <p:nvSpPr>
          <p:cNvPr id="8" name="PoljeZBesedilom 7"/>
          <p:cNvSpPr txBox="1"/>
          <p:nvPr/>
        </p:nvSpPr>
        <p:spPr>
          <a:xfrm>
            <a:off x="3635896" y="2190079"/>
            <a:ext cx="46805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smtClean="0"/>
              <a:t>Število rotacij, ki nastopijo med izvajanjem operacij vstavi(x) in izbriši(x) je konstantno. </a:t>
            </a:r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265055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Rdeče črno drevo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Lastnosti: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Vsako vozlišče je bodisi rdeče bodisi črno.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Koren </a:t>
            </a:r>
            <a:r>
              <a:rPr lang="sl-SI" dirty="0" smtClean="0"/>
              <a:t>drevesa je </a:t>
            </a:r>
            <a:r>
              <a:rPr lang="sl-SI" dirty="0"/>
              <a:t>črn.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 smtClean="0"/>
              <a:t>Vsi listi drevesa so črni.</a:t>
            </a:r>
            <a:endParaRPr lang="sl-SI" dirty="0"/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Če je vozlišče rdeče, so njegovi otroci črni.</a:t>
            </a:r>
          </a:p>
          <a:p>
            <a:pPr marL="971550" lvl="1" indent="-514350">
              <a:buFont typeface="+mj-lt"/>
              <a:buAutoNum type="arabicPeriod"/>
            </a:pPr>
            <a:r>
              <a:rPr lang="sl-SI" dirty="0"/>
              <a:t>Vsaka </a:t>
            </a:r>
            <a:r>
              <a:rPr lang="sl-SI" dirty="0" smtClean="0"/>
              <a:t>preprosta </a:t>
            </a:r>
            <a:r>
              <a:rPr lang="sl-SI" dirty="0"/>
              <a:t>pot iz poljubnega vozlišča do lista vsebuje enako število črnih vozlišč.</a:t>
            </a:r>
          </a:p>
          <a:p>
            <a:pPr marL="514350" indent="-514350">
              <a:buFont typeface="+mj-lt"/>
              <a:buAutoNum type="arabicPeriod"/>
            </a:pP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4BA9-BABD-44F9-AFCE-A32BC954BE5E}" type="datetime1">
              <a:rPr lang="sl-SI" smtClean="0"/>
              <a:t>2.2.2016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6556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 </a:t>
            </a:r>
            <a:endParaRPr lang="sl-SI" dirty="0"/>
          </a:p>
        </p:txBody>
      </p:sp>
      <p:pic>
        <p:nvPicPr>
          <p:cNvPr id="7" name="Ograda vsebine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82934"/>
            <a:ext cx="8229600" cy="3960495"/>
          </a:xfrm>
        </p:spPr>
      </p:pic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5F73-C79D-4177-8949-9B73725675B3}" type="datetime1">
              <a:rPr lang="sl-SI" smtClean="0"/>
              <a:t>2.2.2016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Rusmir Delić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32B5-6F4D-495D-B241-B3E45410C09F}" type="slidenum">
              <a:rPr lang="sl-SI" smtClean="0"/>
              <a:t>9</a:t>
            </a:fld>
            <a:endParaRPr lang="sl-SI"/>
          </a:p>
        </p:txBody>
      </p:sp>
      <p:sp>
        <p:nvSpPr>
          <p:cNvPr id="8" name="PoljeZBesedilom 7"/>
          <p:cNvSpPr txBox="1"/>
          <p:nvPr/>
        </p:nvSpPr>
        <p:spPr>
          <a:xfrm>
            <a:off x="5292080" y="5919083"/>
            <a:ext cx="3456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00" dirty="0" smtClean="0">
                <a:solidFill>
                  <a:schemeClr val="bg1">
                    <a:lumMod val="85000"/>
                  </a:schemeClr>
                </a:solidFill>
              </a:rPr>
              <a:t>Vir: https://en.wikipedia.org/wiki/Red%E2%80%93black_tree</a:t>
            </a:r>
            <a:endParaRPr lang="sl-SI" sz="1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9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6424</TotalTime>
  <Words>739</Words>
  <Application>Microsoft Office PowerPoint</Application>
  <PresentationFormat>Diaprojekcija na zaslonu (4:3)</PresentationFormat>
  <Paragraphs>167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23</vt:i4>
      </vt:variant>
    </vt:vector>
  </HeadingPairs>
  <TitlesOfParts>
    <vt:vector size="24" baseType="lpstr">
      <vt:lpstr>Officeova tema</vt:lpstr>
      <vt:lpstr>Rdeče črno drevo</vt:lpstr>
      <vt:lpstr>Zakaj potrebujemo uravnotežena drevesa? </vt:lpstr>
      <vt:lpstr>Uravnotežena drevesa</vt:lpstr>
      <vt:lpstr>Zakaj so rdeče črna drevesa priljubljena?</vt:lpstr>
      <vt:lpstr>PowerPointova predstavitev</vt:lpstr>
      <vt:lpstr>PowerPointova predstavitev</vt:lpstr>
      <vt:lpstr>PowerPointova predstavitev</vt:lpstr>
      <vt:lpstr>Rdeče črno drevo</vt:lpstr>
      <vt:lpstr>Primer </vt:lpstr>
      <vt:lpstr>PowerPointova predstavitev</vt:lpstr>
      <vt:lpstr>PowerPointova predstavitev</vt:lpstr>
      <vt:lpstr>Operacije</vt:lpstr>
      <vt:lpstr>Vstavljanje</vt:lpstr>
      <vt:lpstr>Vstavljanje - scenarij 1</vt:lpstr>
      <vt:lpstr>Vstavljanje - scenarij 2</vt:lpstr>
      <vt:lpstr>Vstavljanje - scenarij 3</vt:lpstr>
      <vt:lpstr>Vstavljanje - scenarij 4</vt:lpstr>
      <vt:lpstr>Vstavljanje - scenarij 5</vt:lpstr>
      <vt:lpstr>Primer</vt:lpstr>
      <vt:lpstr>Brisanje</vt:lpstr>
      <vt:lpstr>Brisanje</vt:lpstr>
      <vt:lpstr> Primer brisanja vozlišča</vt:lpstr>
      <vt:lpstr>In kje se uporabljajo RČD?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Rdeče črno drevo</dc:title>
  <dc:creator>Rusmir Delić</dc:creator>
  <cp:lastModifiedBy>Rusmir Delić</cp:lastModifiedBy>
  <cp:revision>47</cp:revision>
  <dcterms:created xsi:type="dcterms:W3CDTF">2016-01-14T07:17:57Z</dcterms:created>
  <dcterms:modified xsi:type="dcterms:W3CDTF">2016-02-03T06:28:39Z</dcterms:modified>
</cp:coreProperties>
</file>