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69" r:id="rId5"/>
    <p:sldId id="272" r:id="rId6"/>
    <p:sldId id="259" r:id="rId7"/>
    <p:sldId id="273" r:id="rId8"/>
    <p:sldId id="274" r:id="rId9"/>
    <p:sldId id="260" r:id="rId10"/>
    <p:sldId id="266" r:id="rId11"/>
    <p:sldId id="261" r:id="rId12"/>
    <p:sldId id="257" r:id="rId13"/>
    <p:sldId id="267" r:id="rId14"/>
    <p:sldId id="270" r:id="rId15"/>
    <p:sldId id="271" r:id="rId16"/>
    <p:sldId id="263" r:id="rId17"/>
    <p:sldId id="264" r:id="rId18"/>
    <p:sldId id="275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  <a:srgbClr val="74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317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009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17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88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018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424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12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97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787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362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216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58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051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96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6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FEAD-E55F-4B9D-8FC6-0C0EF1B4B57A}" type="datetimeFigureOut">
              <a:rPr lang="sl-SI" smtClean="0"/>
              <a:t>3.2.2016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5C554B-0A0F-4CCF-8F7F-7D9A446D46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051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f.uni-lj.si/~juvan/Racunalnistvo3/gradivo/trdni_zakoni.pdf" TargetMode="External"/><Relationship Id="rId2" Type="http://schemas.openxmlformats.org/officeDocument/2006/relationships/hyperlink" Target="http://mars.famnit.upr.si/mars2010/proj/zakoni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loyd_Shapley#/media/File:Lloyd_Shapley_2_2012.jpg" TargetMode="External"/><Relationship Id="rId4" Type="http://schemas.openxmlformats.org/officeDocument/2006/relationships/hyperlink" Target="https://en.wikipedia.org/wiki/David_Gale#/media/File:David_Gale_in_Pari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1350175"/>
            <a:ext cx="7766936" cy="1646302"/>
          </a:xfrm>
        </p:spPr>
        <p:txBody>
          <a:bodyPr/>
          <a:lstStyle/>
          <a:p>
            <a:r>
              <a:rPr lang="sl-SI" dirty="0" smtClean="0"/>
              <a:t>Gale-</a:t>
            </a:r>
            <a:r>
              <a:rPr lang="sl-SI" dirty="0" err="1" smtClean="0"/>
              <a:t>Shapleyev</a:t>
            </a:r>
            <a:r>
              <a:rPr lang="sl-SI" dirty="0" smtClean="0"/>
              <a:t> algoritem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3248401"/>
            <a:ext cx="7766936" cy="1096899"/>
          </a:xfrm>
        </p:spPr>
        <p:txBody>
          <a:bodyPr/>
          <a:lstStyle/>
          <a:p>
            <a:r>
              <a:rPr lang="sl-SI" dirty="0" smtClean="0"/>
              <a:t>Algoritem za reševanje problema </a:t>
            </a:r>
            <a:r>
              <a:rPr lang="sl-SI" dirty="0" err="1" smtClean="0"/>
              <a:t>t.i</a:t>
            </a:r>
            <a:r>
              <a:rPr lang="sl-SI" dirty="0" smtClean="0"/>
              <a:t>. trdnih zakonov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892490" y="5579706"/>
            <a:ext cx="409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Saša Žgavec</a:t>
            </a:r>
          </a:p>
          <a:p>
            <a:pPr algn="ctr"/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3. letnik </a:t>
            </a:r>
            <a:r>
              <a:rPr lang="sl-SI" dirty="0" err="1" smtClean="0">
                <a:solidFill>
                  <a:schemeClr val="bg1">
                    <a:lumMod val="50000"/>
                  </a:schemeClr>
                </a:solidFill>
              </a:rPr>
              <a:t>PraMat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, FMF</a:t>
            </a:r>
          </a:p>
          <a:p>
            <a:pPr algn="ctr"/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Računalništvo 1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lika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60" y="2103747"/>
            <a:ext cx="2791408" cy="2791408"/>
          </a:xfrm>
          <a:prstGeom prst="rect">
            <a:avLst/>
          </a:prstGeom>
        </p:spPr>
      </p:pic>
      <p:sp>
        <p:nvSpPr>
          <p:cNvPr id="34" name="Pravokotnik 33"/>
          <p:cNvSpPr/>
          <p:nvPr/>
        </p:nvSpPr>
        <p:spPr>
          <a:xfrm>
            <a:off x="1108456" y="3857326"/>
            <a:ext cx="5954817" cy="37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ravokotnik 32"/>
          <p:cNvSpPr/>
          <p:nvPr/>
        </p:nvSpPr>
        <p:spPr>
          <a:xfrm>
            <a:off x="2184587" y="6164959"/>
            <a:ext cx="5830409" cy="35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Protiprimer</a:t>
            </a:r>
            <a:r>
              <a:rPr lang="sl-SI" dirty="0" smtClean="0"/>
              <a:t> za „naivni algoritem“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26107"/>
            <a:ext cx="8596668" cy="404293"/>
          </a:xfrm>
        </p:spPr>
        <p:txBody>
          <a:bodyPr>
            <a:normAutofit/>
          </a:bodyPr>
          <a:lstStyle/>
          <a:p>
            <a:r>
              <a:rPr lang="sl-SI" sz="2000" dirty="0" smtClean="0"/>
              <a:t>Vzemimo naslednje sezname naklonjenosti: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17" y="2177191"/>
            <a:ext cx="2429214" cy="11431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77" y="2177191"/>
            <a:ext cx="2524477" cy="1124107"/>
          </a:xfrm>
          <a:prstGeom prst="rect">
            <a:avLst/>
          </a:prstGeom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677334" y="3364995"/>
            <a:ext cx="8596668" cy="40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Naključno jih razporedimo v pare:</a:t>
            </a:r>
            <a:endParaRPr lang="sl-SI" sz="2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108456" y="3832985"/>
            <a:ext cx="1800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Jaka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Neža</a:t>
            </a:r>
            <a:endParaRPr lang="sl-SI" sz="2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591425" y="3837784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Nik </a:t>
            </a:r>
            <a:r>
              <a:rPr lang="sl-SI" sz="1600" dirty="0" smtClean="0"/>
              <a:t>in</a:t>
            </a:r>
            <a:r>
              <a:rPr lang="sl-SI" sz="2000" dirty="0" smtClean="0"/>
              <a:t> Anja</a:t>
            </a:r>
            <a:endParaRPr lang="sl-SI" sz="20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358225" y="3857326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Luka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Jana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1" name="Označba mesta vsebine 2"/>
          <p:cNvSpPr txBox="1">
            <a:spLocks/>
          </p:cNvSpPr>
          <p:nvPr/>
        </p:nvSpPr>
        <p:spPr>
          <a:xfrm>
            <a:off x="677334" y="4244859"/>
            <a:ext cx="8596668" cy="40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Po zamenjavi dobimo:</a:t>
            </a:r>
            <a:endParaRPr lang="sl-SI" sz="20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108456" y="4595725"/>
            <a:ext cx="1800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Jaka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Jana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591425" y="4600524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Nik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Anja</a:t>
            </a:r>
            <a:endParaRPr lang="sl-SI" sz="20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3358225" y="4620066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Luka </a:t>
            </a:r>
            <a:r>
              <a:rPr lang="sl-SI" sz="1600" dirty="0" smtClean="0"/>
              <a:t>in</a:t>
            </a:r>
            <a:r>
              <a:rPr lang="sl-SI" sz="2000" dirty="0" smtClean="0"/>
              <a:t> Neža</a:t>
            </a:r>
            <a:endParaRPr lang="sl-SI" sz="2000" dirty="0"/>
          </a:p>
        </p:txBody>
      </p:sp>
      <p:sp>
        <p:nvSpPr>
          <p:cNvPr id="15" name="Označba mesta vsebine 2"/>
          <p:cNvSpPr txBox="1">
            <a:spLocks/>
          </p:cNvSpPr>
          <p:nvPr/>
        </p:nvSpPr>
        <p:spPr>
          <a:xfrm>
            <a:off x="677334" y="5041405"/>
            <a:ext cx="8596668" cy="40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2. korak:</a:t>
            </a:r>
            <a:endParaRPr lang="sl-SI" sz="20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2184587" y="5028549"/>
            <a:ext cx="1800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Jaka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Jana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6667556" y="5033348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Nik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Anja</a:t>
            </a:r>
            <a:endParaRPr lang="sl-SI" sz="20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4434356" y="5052890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Luka </a:t>
            </a:r>
            <a:r>
              <a:rPr lang="sl-SI" sz="1600" dirty="0" smtClean="0"/>
              <a:t>in</a:t>
            </a:r>
            <a:r>
              <a:rPr lang="sl-SI" sz="2000" dirty="0" smtClean="0"/>
              <a:t> Neža</a:t>
            </a:r>
            <a:endParaRPr lang="sl-SI" sz="2000" dirty="0"/>
          </a:p>
        </p:txBody>
      </p:sp>
      <p:sp>
        <p:nvSpPr>
          <p:cNvPr id="21" name="Označba mesta vsebine 2"/>
          <p:cNvSpPr txBox="1">
            <a:spLocks/>
          </p:cNvSpPr>
          <p:nvPr/>
        </p:nvSpPr>
        <p:spPr>
          <a:xfrm>
            <a:off x="677334" y="5399573"/>
            <a:ext cx="8596668" cy="40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3. korak:</a:t>
            </a:r>
            <a:endParaRPr lang="sl-SI" sz="2000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2184587" y="5386717"/>
            <a:ext cx="1800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Jaka </a:t>
            </a:r>
            <a:r>
              <a:rPr lang="sl-SI" sz="1600" dirty="0" smtClean="0"/>
              <a:t>in</a:t>
            </a:r>
            <a:r>
              <a:rPr lang="sl-SI" sz="2000" dirty="0" smtClean="0"/>
              <a:t> Anja</a:t>
            </a:r>
            <a:endParaRPr lang="sl-SI" sz="2000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6667556" y="5391516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Nik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Jana</a:t>
            </a:r>
            <a:endParaRPr lang="sl-SI" sz="2000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4434356" y="5411058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Luka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Neža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25" name="Označba mesta vsebine 2"/>
          <p:cNvSpPr txBox="1">
            <a:spLocks/>
          </p:cNvSpPr>
          <p:nvPr/>
        </p:nvSpPr>
        <p:spPr>
          <a:xfrm>
            <a:off x="677334" y="5738199"/>
            <a:ext cx="8596668" cy="40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4. korak:</a:t>
            </a:r>
            <a:endParaRPr lang="sl-SI" sz="2000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2184587" y="5725343"/>
            <a:ext cx="1800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Jaka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Anja</a:t>
            </a:r>
            <a:endParaRPr lang="sl-SI" sz="2000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6667556" y="5730142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Nik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Neža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28" name="PoljeZBesedilom 27"/>
          <p:cNvSpPr txBox="1"/>
          <p:nvPr/>
        </p:nvSpPr>
        <p:spPr>
          <a:xfrm>
            <a:off x="4434356" y="5764849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Luka </a:t>
            </a:r>
            <a:r>
              <a:rPr lang="sl-SI" sz="1600" dirty="0" smtClean="0"/>
              <a:t>in</a:t>
            </a:r>
            <a:r>
              <a:rPr lang="sl-SI" sz="2000" dirty="0" smtClean="0"/>
              <a:t> Jana</a:t>
            </a:r>
            <a:endParaRPr lang="sl-SI" sz="2000" dirty="0"/>
          </a:p>
        </p:txBody>
      </p:sp>
      <p:sp>
        <p:nvSpPr>
          <p:cNvPr id="29" name="Označba mesta vsebine 2"/>
          <p:cNvSpPr txBox="1">
            <a:spLocks/>
          </p:cNvSpPr>
          <p:nvPr/>
        </p:nvSpPr>
        <p:spPr>
          <a:xfrm>
            <a:off x="677334" y="6125453"/>
            <a:ext cx="8596668" cy="40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5. korak:</a:t>
            </a:r>
            <a:endParaRPr lang="sl-SI" sz="2000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2184587" y="6120377"/>
            <a:ext cx="1800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Jaka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Neža</a:t>
            </a:r>
            <a:endParaRPr lang="sl-SI" sz="2000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6667556" y="6125176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Nik </a:t>
            </a:r>
            <a:r>
              <a:rPr lang="sl-SI" sz="1600" dirty="0" smtClean="0"/>
              <a:t>in</a:t>
            </a:r>
            <a:r>
              <a:rPr lang="sl-SI" sz="2000" dirty="0" smtClean="0"/>
              <a:t> Anja</a:t>
            </a:r>
            <a:endParaRPr lang="sl-SI" sz="2000" dirty="0"/>
          </a:p>
        </p:txBody>
      </p:sp>
      <p:sp>
        <p:nvSpPr>
          <p:cNvPr id="32" name="PoljeZBesedilom 31"/>
          <p:cNvSpPr txBox="1"/>
          <p:nvPr/>
        </p:nvSpPr>
        <p:spPr>
          <a:xfrm>
            <a:off x="4434356" y="6144718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Luka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Jana</a:t>
            </a:r>
            <a:endParaRPr lang="sl-S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2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način: 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829734" y="1723053"/>
            <a:ext cx="8596668" cy="7868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dirty="0" smtClean="0"/>
              <a:t>Z Gale-</a:t>
            </a:r>
            <a:r>
              <a:rPr lang="sl-SI" dirty="0" err="1" smtClean="0"/>
              <a:t>Shapleyevim</a:t>
            </a:r>
            <a:r>
              <a:rPr lang="sl-SI" dirty="0" smtClean="0"/>
              <a:t> algoritmom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80" y="2397968"/>
            <a:ext cx="4163008" cy="41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1" y="3512080"/>
            <a:ext cx="2329090" cy="23290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0661"/>
          </a:xfrm>
        </p:spPr>
        <p:txBody>
          <a:bodyPr/>
          <a:lstStyle/>
          <a:p>
            <a:r>
              <a:rPr lang="sl-SI" dirty="0" smtClean="0"/>
              <a:t>Zgodovina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736279" y="1334111"/>
                <a:ext cx="8596668" cy="2388637"/>
              </a:xfrm>
            </p:spPr>
            <p:txBody>
              <a:bodyPr>
                <a:normAutofit/>
              </a:bodyPr>
              <a:lstStyle/>
              <a:p>
                <a:r>
                  <a:rPr lang="sl-SI" sz="2000" dirty="0" smtClean="0"/>
                  <a:t>Če za reševanje problema uporabimo omenjeni algoritem, VEDNO dobimo trdno rešitev. Za poljubne sezname naklonjenosti in za katerokoli enako število (</a:t>
                </a:r>
                <a14:m>
                  <m:oMath xmlns:m="http://schemas.openxmlformats.org/officeDocument/2006/math"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l-SI" sz="2000" dirty="0" smtClean="0"/>
                  <a:t>) fantov in deklet. </a:t>
                </a:r>
              </a:p>
              <a:p>
                <a14:m>
                  <m:oMath xmlns:m="http://schemas.openxmlformats.org/officeDocument/2006/math"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 = š</m:t>
                    </m:r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𝑡𝑒𝑣𝑖𝑙𝑜</m:t>
                    </m:r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𝑓𝑎𝑛𝑡𝑜𝑣</m:t>
                    </m:r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 = š</m:t>
                    </m:r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𝑡𝑒𝑣𝑖𝑙𝑜</m:t>
                    </m:r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𝑑𝑒𝑘𝑙𝑒𝑡</m:t>
                    </m:r>
                  </m:oMath>
                </a14:m>
                <a:endParaRPr lang="sl-SI" sz="2000" dirty="0" smtClean="0"/>
              </a:p>
              <a:p>
                <a:r>
                  <a:rPr lang="sl-SI" sz="2000" dirty="0" smtClean="0"/>
                  <a:t>Algoritem sta leta 1962 objavila </a:t>
                </a:r>
                <a:r>
                  <a:rPr lang="sl-SI" sz="2000" b="1" dirty="0" smtClean="0"/>
                  <a:t>David Gale</a:t>
                </a:r>
                <a:r>
                  <a:rPr lang="sl-SI" sz="2000" dirty="0" smtClean="0"/>
                  <a:t> in </a:t>
                </a:r>
                <a:r>
                  <a:rPr lang="sl-SI" sz="2000" b="1" dirty="0" smtClean="0"/>
                  <a:t>Lloyd </a:t>
                </a:r>
                <a:r>
                  <a:rPr lang="sl-SI" sz="2000" b="1" dirty="0" err="1" smtClean="0"/>
                  <a:t>Shapley</a:t>
                </a:r>
                <a:r>
                  <a:rPr lang="sl-SI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279" y="1334111"/>
                <a:ext cx="8596668" cy="2388637"/>
              </a:xfrm>
              <a:blipFill rotWithShape="0">
                <a:blip r:embed="rId3"/>
                <a:stretch>
                  <a:fillRect l="-355" t="-178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14" y="3409404"/>
            <a:ext cx="1792639" cy="26889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32" y="3666598"/>
            <a:ext cx="2174572" cy="2174572"/>
          </a:xfrm>
          <a:prstGeom prst="rect">
            <a:avLst/>
          </a:prstGeom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810534" y="6167535"/>
            <a:ext cx="5664372" cy="5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Oba sta bila matematika in ekonomista.</a:t>
            </a:r>
            <a:endParaRPr lang="sl-SI" sz="2000" dirty="0"/>
          </a:p>
        </p:txBody>
      </p:sp>
      <p:sp>
        <p:nvSpPr>
          <p:cNvPr id="8" name="Leva puščica 7"/>
          <p:cNvSpPr/>
          <p:nvPr/>
        </p:nvSpPr>
        <p:spPr>
          <a:xfrm rot="18367804">
            <a:off x="4747749" y="3579541"/>
            <a:ext cx="850632" cy="99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Leva puščica 8"/>
          <p:cNvSpPr/>
          <p:nvPr/>
        </p:nvSpPr>
        <p:spPr>
          <a:xfrm rot="13375526">
            <a:off x="7069479" y="3401974"/>
            <a:ext cx="496336" cy="893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3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678"/>
          </a:xfrm>
        </p:spPr>
        <p:txBody>
          <a:bodyPr/>
          <a:lstStyle/>
          <a:p>
            <a:r>
              <a:rPr lang="sl-SI" dirty="0" smtClean="0"/>
              <a:t>Opis algoritma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77334" y="1427584"/>
            <a:ext cx="8830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Algoritem poteka v krogih (zanka!). Vsak od njih sestoji iz dveh vrst dejanj:</a:t>
            </a:r>
          </a:p>
          <a:p>
            <a:endParaRPr lang="sl-SI" sz="2000" dirty="0"/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1374953" y="1888540"/>
            <a:ext cx="7267369" cy="101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dejanj fantov in</a:t>
            </a:r>
          </a:p>
          <a:p>
            <a:r>
              <a:rPr lang="sl-SI" sz="2000" dirty="0" smtClean="0"/>
              <a:t>dejanj deklet.</a:t>
            </a:r>
          </a:p>
        </p:txBody>
      </p:sp>
    </p:spTree>
    <p:extLst>
      <p:ext uri="{BB962C8B-B14F-4D97-AF65-F5344CB8AC3E}">
        <p14:creationId xmlns:p14="http://schemas.microsoft.com/office/powerpoint/2010/main" val="10080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6016"/>
          </a:xfrm>
        </p:spPr>
        <p:txBody>
          <a:bodyPr/>
          <a:lstStyle/>
          <a:p>
            <a:r>
              <a:rPr lang="sl-SI" dirty="0" smtClean="0"/>
              <a:t>Dejanja fantov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79455"/>
            <a:ext cx="5564846" cy="853890"/>
          </a:xfrm>
        </p:spPr>
        <p:txBody>
          <a:bodyPr>
            <a:normAutofit/>
          </a:bodyPr>
          <a:lstStyle/>
          <a:p>
            <a:r>
              <a:rPr lang="sl-SI" sz="2000" dirty="0" smtClean="0"/>
              <a:t>Vsak moški „prosi za roko“ dekleta po padajočem vrstnem redu všečnosti.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45" y="422098"/>
            <a:ext cx="1698575" cy="191089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8" y="4019246"/>
            <a:ext cx="1821025" cy="18210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38" y="3507882"/>
            <a:ext cx="1062135" cy="212427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8" y="3132642"/>
            <a:ext cx="1990218" cy="2154411"/>
          </a:xfrm>
          <a:prstGeom prst="rect">
            <a:avLst/>
          </a:prstGeom>
        </p:spPr>
      </p:pic>
      <p:sp>
        <p:nvSpPr>
          <p:cNvPr id="10" name="Označba mesta vsebine 2"/>
          <p:cNvSpPr txBox="1">
            <a:spLocks/>
          </p:cNvSpPr>
          <p:nvPr/>
        </p:nvSpPr>
        <p:spPr>
          <a:xfrm>
            <a:off x="677334" y="2511798"/>
            <a:ext cx="8351589" cy="501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Ko se zaroči, preneha s prošnjami.</a:t>
            </a:r>
          </a:p>
        </p:txBody>
      </p:sp>
      <p:sp>
        <p:nvSpPr>
          <p:cNvPr id="11" name="Označba mesta vsebine 2"/>
          <p:cNvSpPr txBox="1">
            <a:spLocks/>
          </p:cNvSpPr>
          <p:nvPr/>
        </p:nvSpPr>
        <p:spPr>
          <a:xfrm>
            <a:off x="5069007" y="3338575"/>
            <a:ext cx="4204995" cy="534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Če zaročenka razdre zaroko …</a:t>
            </a:r>
            <a:endParaRPr lang="sl-SI" sz="2000" dirty="0"/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5237238" y="5767959"/>
            <a:ext cx="4204995" cy="101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/>
              <a:t>…nadaljuje s prošnjami od tam, kjer je ostal.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0940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00" y="3474097"/>
            <a:ext cx="1062135" cy="212427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3339"/>
          </a:xfrm>
        </p:spPr>
        <p:txBody>
          <a:bodyPr/>
          <a:lstStyle/>
          <a:p>
            <a:r>
              <a:rPr lang="sl-SI" dirty="0" smtClean="0"/>
              <a:t>Dejanja deklet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10304" y="1352939"/>
            <a:ext cx="8596668" cy="634481"/>
          </a:xfrm>
        </p:spPr>
        <p:txBody>
          <a:bodyPr>
            <a:normAutofit/>
          </a:bodyPr>
          <a:lstStyle/>
          <a:p>
            <a:r>
              <a:rPr lang="sl-SI" sz="2000" dirty="0" smtClean="0"/>
              <a:t>Vsako dekle čaka na ponudbo nekega snubca.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793653" y="5699843"/>
            <a:ext cx="85133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2000" dirty="0" smtClean="0">
                <a:solidFill>
                  <a:schemeClr val="tx1"/>
                </a:solidFill>
              </a:rPr>
              <a:t>Vsaka sprememba zaročenca ženske poveča njeno zadovoljstvo.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2000" dirty="0" smtClean="0">
                <a:solidFill>
                  <a:schemeClr val="tx1"/>
                </a:solidFill>
              </a:rPr>
              <a:t>Vsaka sprememba zaročenke moškega zmanjša njegovo zadovoljstvo. </a:t>
            </a: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10304" y="2478832"/>
            <a:ext cx="8596668" cy="5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Sprejme prvo ponudbo, ki jo dobi.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značba mesta vsebine 2"/>
              <p:cNvSpPr txBox="1">
                <a:spLocks/>
              </p:cNvSpPr>
              <p:nvPr/>
            </p:nvSpPr>
            <p:spPr>
              <a:xfrm>
                <a:off x="710304" y="2937177"/>
                <a:ext cx="8596668" cy="9317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l-SI" sz="2000" dirty="0" smtClean="0"/>
                  <a:t>Če je že zaročena s fantom </a:t>
                </a:r>
                <a14:m>
                  <m:oMath xmlns:m="http://schemas.openxmlformats.org/officeDocument/2006/math"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sl-SI" sz="2000" dirty="0" smtClean="0"/>
                  <a:t>, snubi pa jo boljši fant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sl-SI" sz="20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sl-SI" sz="2000" dirty="0" smtClean="0"/>
                  <a:t>, </a:t>
                </a:r>
              </a:p>
              <a:p>
                <a:pPr marL="0" indent="0">
                  <a:buNone/>
                </a:pPr>
                <a:r>
                  <a:rPr lang="sl-SI" sz="2000" dirty="0"/>
                  <a:t> </a:t>
                </a:r>
                <a:r>
                  <a:rPr lang="sl-SI" sz="2000" dirty="0" smtClean="0"/>
                  <a:t>    razdre zaroko z </a:t>
                </a:r>
                <a14:m>
                  <m:oMath xmlns:m="http://schemas.openxmlformats.org/officeDocument/2006/math"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sl-SI" sz="2000" dirty="0" smtClean="0"/>
                  <a:t> in se zaroči 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sl-SI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sl-SI" sz="2000" dirty="0" smtClean="0"/>
                  <a:t>.</a:t>
                </a:r>
                <a:endParaRPr lang="sl-SI" sz="2000" dirty="0"/>
              </a:p>
            </p:txBody>
          </p:sp>
        </mc:Choice>
        <mc:Fallback xmlns="">
          <p:sp>
            <p:nvSpPr>
              <p:cNvPr id="6" name="Označba mesta vsebin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04" y="2937177"/>
                <a:ext cx="8596668" cy="931711"/>
              </a:xfrm>
              <a:prstGeom prst="rect">
                <a:avLst/>
              </a:prstGeom>
              <a:blipFill rotWithShape="0">
                <a:blip r:embed="rId3"/>
                <a:stretch>
                  <a:fillRect l="-355" t="-45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76" y="416547"/>
            <a:ext cx="2220716" cy="208405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4" y="3441030"/>
            <a:ext cx="1990218" cy="21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7" y="-167049"/>
            <a:ext cx="8761445" cy="705577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164">
            <a:off x="1137997" y="3278401"/>
            <a:ext cx="4639351" cy="2349919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948547" y="1104122"/>
            <a:ext cx="8596668" cy="1320800"/>
          </a:xfrm>
        </p:spPr>
        <p:txBody>
          <a:bodyPr/>
          <a:lstStyle/>
          <a:p>
            <a:r>
              <a:rPr lang="sl-SI" dirty="0" smtClean="0"/>
              <a:t>Shema </a:t>
            </a:r>
            <a:r>
              <a:rPr lang="sl-SI" dirty="0" smtClean="0"/>
              <a:t>algoritma </a:t>
            </a:r>
            <a:br>
              <a:rPr lang="sl-SI" dirty="0" smtClean="0"/>
            </a:br>
            <a:r>
              <a:rPr lang="sl-SI" dirty="0" smtClean="0"/>
              <a:t>v </a:t>
            </a:r>
            <a:r>
              <a:rPr lang="sl-SI" dirty="0" err="1" smtClean="0"/>
              <a:t>Pythonu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97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2762" y="462715"/>
            <a:ext cx="8596668" cy="1320800"/>
          </a:xfrm>
        </p:spPr>
        <p:txBody>
          <a:bodyPr/>
          <a:lstStyle/>
          <a:p>
            <a:r>
              <a:rPr lang="sl-SI" dirty="0" smtClean="0"/>
              <a:t>Primer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6549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Rešimo, kar primer od prej, s katerim smo ovrgli „naivni algoritem“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85" y="1124106"/>
            <a:ext cx="2079514" cy="9291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86" y="0"/>
            <a:ext cx="2079514" cy="9136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84" y="0"/>
            <a:ext cx="1511559" cy="1511559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457536" y="2606840"/>
            <a:ext cx="69979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Jaka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457536" y="4587874"/>
            <a:ext cx="69979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Nik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457536" y="3594247"/>
            <a:ext cx="69979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Luka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046850" y="2606840"/>
            <a:ext cx="6997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Jana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643940" y="3594247"/>
            <a:ext cx="6997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Neža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8225478" y="3591136"/>
            <a:ext cx="6997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Anja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5046850" y="3594247"/>
            <a:ext cx="6997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Jana</a:t>
            </a:r>
            <a:endParaRPr lang="sl-SI" dirty="0"/>
          </a:p>
        </p:txBody>
      </p:sp>
      <p:cxnSp>
        <p:nvCxnSpPr>
          <p:cNvPr id="15" name="Raven povezovalnik 14"/>
          <p:cNvCxnSpPr/>
          <p:nvPr/>
        </p:nvCxnSpPr>
        <p:spPr>
          <a:xfrm>
            <a:off x="5046850" y="3594247"/>
            <a:ext cx="699796" cy="3693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 flipV="1">
            <a:off x="5046850" y="3594247"/>
            <a:ext cx="699796" cy="3693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5046850" y="4587874"/>
            <a:ext cx="6997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Neža</a:t>
            </a:r>
            <a:endParaRPr lang="sl-SI" dirty="0"/>
          </a:p>
        </p:txBody>
      </p:sp>
      <p:cxnSp>
        <p:nvCxnSpPr>
          <p:cNvPr id="19" name="Raven povezovalnik 18"/>
          <p:cNvCxnSpPr/>
          <p:nvPr/>
        </p:nvCxnSpPr>
        <p:spPr>
          <a:xfrm>
            <a:off x="6636164" y="3594247"/>
            <a:ext cx="699796" cy="3693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 flipV="1">
            <a:off x="6636164" y="3594247"/>
            <a:ext cx="699796" cy="3693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1" name="Slika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13" y="2590800"/>
            <a:ext cx="458755" cy="401411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12" y="4555795"/>
            <a:ext cx="458755" cy="401411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57" y="3570557"/>
            <a:ext cx="507510" cy="477059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64" y="3431975"/>
            <a:ext cx="581608" cy="581608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92" y="3481887"/>
            <a:ext cx="587829" cy="5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4471"/>
            <a:ext cx="8596668" cy="1035692"/>
          </a:xfrm>
        </p:spPr>
        <p:txBody>
          <a:bodyPr/>
          <a:lstStyle/>
          <a:p>
            <a:r>
              <a:rPr lang="sl-SI" dirty="0" smtClean="0">
                <a:hlinkClick r:id="rId2"/>
              </a:rPr>
              <a:t>http://mars.famnit.upr.si/mars2010/proj/zakoni.pdf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http://www.fmf.uni-lj.si/~juvan/Racunalnistvo3/gradivo/trdni_zakoni.pdf</a:t>
            </a:r>
            <a:r>
              <a:rPr lang="sl-SI" dirty="0" smtClean="0"/>
              <a:t>  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7334" y="243016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 smtClean="0"/>
              <a:t>Viri slik:</a:t>
            </a:r>
            <a:endParaRPr lang="sl-SI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334" y="3215034"/>
            <a:ext cx="8596668" cy="1035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hlinkClick r:id="rId4"/>
              </a:rPr>
              <a:t>https://en.wikipedia.org/wiki/David_Gale#/</a:t>
            </a:r>
            <a:r>
              <a:rPr lang="sl-SI" dirty="0" smtClean="0">
                <a:hlinkClick r:id="rId4"/>
              </a:rPr>
              <a:t>media/File:David_Gale_in_Paris.jpg</a:t>
            </a:r>
            <a:endParaRPr lang="sl-SI" dirty="0" smtClean="0"/>
          </a:p>
          <a:p>
            <a:r>
              <a:rPr lang="sl-SI" dirty="0">
                <a:hlinkClick r:id="rId5"/>
              </a:rPr>
              <a:t>https://en.wikipedia.org/wiki/Lloyd_Shapley#/</a:t>
            </a:r>
            <a:r>
              <a:rPr lang="sl-SI" dirty="0" smtClean="0">
                <a:hlinkClick r:id="rId5"/>
              </a:rPr>
              <a:t>media/File:Lloyd_Shapley_2_2012.jpg</a:t>
            </a:r>
            <a:r>
              <a:rPr lang="sl-SI" dirty="0" smtClean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30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54" y="4035095"/>
            <a:ext cx="2436846" cy="243684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Problem trdnih zakonov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0"/>
                <a:ext cx="8596668" cy="3391124"/>
              </a:xfrm>
            </p:spPr>
            <p:txBody>
              <a:bodyPr>
                <a:normAutofit/>
              </a:bodyPr>
              <a:lstStyle/>
              <a:p>
                <a:r>
                  <a:rPr lang="sl-SI" sz="2000" dirty="0" smtClean="0"/>
                  <a:t>Skupini </a:t>
                </a:r>
                <a14:m>
                  <m:oMath xmlns:m="http://schemas.openxmlformats.org/officeDocument/2006/math"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l-SI" sz="2000" dirty="0" smtClean="0"/>
                  <a:t> fantov in </a:t>
                </a:r>
                <a14:m>
                  <m:oMath xmlns:m="http://schemas.openxmlformats.org/officeDocument/2006/math"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l-SI" sz="2000" dirty="0" smtClean="0"/>
                  <a:t> deklet. </a:t>
                </a:r>
              </a:p>
              <a:p>
                <a:r>
                  <a:rPr lang="sl-SI" sz="2000" dirty="0" smtClean="0"/>
                  <a:t>Vsak fant in vsako dekle sestavita svoj seznam naklonjenosti do oseb nasprotnega spola.</a:t>
                </a:r>
              </a:p>
              <a:p>
                <a:r>
                  <a:rPr lang="sl-SI" sz="2000" dirty="0" smtClean="0"/>
                  <a:t>Naša naloga je sestaviti trdne zakone </a:t>
                </a:r>
              </a:p>
              <a:p>
                <a:pPr marL="0" indent="0">
                  <a:buNone/>
                </a:pPr>
                <a:r>
                  <a:rPr lang="sl-SI" sz="2000" dirty="0"/>
                  <a:t> </a:t>
                </a:r>
                <a:r>
                  <a:rPr lang="sl-SI" sz="2000" dirty="0" smtClean="0"/>
                  <a:t>    		oz. stabilne poroke</a:t>
                </a:r>
              </a:p>
              <a:p>
                <a:r>
                  <a:rPr lang="sl-SI" sz="2000" dirty="0" smtClean="0"/>
                  <a:t>VSI zakoni znotraj skupine morajo</a:t>
                </a:r>
              </a:p>
              <a:p>
                <a:pPr marL="0" indent="0">
                  <a:buNone/>
                </a:pPr>
                <a:r>
                  <a:rPr lang="sl-SI" sz="2000" dirty="0"/>
                  <a:t>	</a:t>
                </a:r>
                <a:r>
                  <a:rPr lang="sl-SI" sz="2000" dirty="0" smtClean="0"/>
                  <a:t>biti trdni</a:t>
                </a:r>
              </a:p>
              <a:p>
                <a:pPr marL="0" indent="0">
                  <a:buNone/>
                </a:pPr>
                <a:endParaRPr lang="sl-SI" sz="2000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0"/>
                <a:ext cx="8596668" cy="3391124"/>
              </a:xfrm>
              <a:blipFill rotWithShape="0">
                <a:blip r:embed="rId3"/>
                <a:stretch>
                  <a:fillRect l="-284" t="-125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lak 5"/>
          <p:cNvSpPr/>
          <p:nvPr/>
        </p:nvSpPr>
        <p:spPr>
          <a:xfrm>
            <a:off x="7044613" y="3156499"/>
            <a:ext cx="2332653" cy="1524393"/>
          </a:xfrm>
          <a:prstGeom prst="cloudCallout">
            <a:avLst>
              <a:gd name="adj1" fmla="val -62033"/>
              <a:gd name="adj2" fmla="val 77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7094839" y="3559102"/>
            <a:ext cx="223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Kdaj je zakon </a:t>
            </a:r>
          </a:p>
          <a:p>
            <a:pPr algn="ctr"/>
            <a:r>
              <a:rPr lang="sl-SI" dirty="0" smtClean="0"/>
              <a:t>trden?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96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3339"/>
          </a:xfrm>
        </p:spPr>
        <p:txBody>
          <a:bodyPr/>
          <a:lstStyle/>
          <a:p>
            <a:r>
              <a:rPr lang="sl-SI" dirty="0" smtClean="0"/>
              <a:t>Definicija trdnega zakona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8794"/>
                <a:ext cx="8970519" cy="10097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sz="2000" b="1" i="0" dirty="0" smtClean="0">
                        <a:latin typeface="Cambria Math" panose="02040503050406030204" pitchFamily="18" charset="0"/>
                      </a:rPr>
                      <m:t>𝐃𝐞𝐟𝐢𝐧𝐢𝐜𝐢𝐣𝐚</m:t>
                    </m:r>
                    <m:r>
                      <a:rPr lang="sl-SI" sz="2000" b="1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l-SI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sl-SI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Zakoni so </a:t>
                </a:r>
                <a14:m>
                  <m:oMath xmlns:m="http://schemas.openxmlformats.org/officeDocument/2006/math">
                    <m:r>
                      <a:rPr lang="sl-SI" sz="2000" b="1" i="1" dirty="0" smtClean="0">
                        <a:solidFill>
                          <a:srgbClr val="7ABC32"/>
                        </a:solidFill>
                        <a:latin typeface="Cambria Math" panose="02040503050406030204" pitchFamily="18" charset="0"/>
                      </a:rPr>
                      <m:t>𝒕𝒓𝒅𝒏𝒊</m:t>
                    </m:r>
                  </m:oMath>
                </a14:m>
                <a:r>
                  <a:rPr lang="sl-SI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če ne obstajata fant </a:t>
                </a:r>
                <a14:m>
                  <m:oMath xmlns:m="http://schemas.openxmlformats.org/officeDocument/2006/math"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sl-SI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dekle </a:t>
                </a:r>
                <a14:m>
                  <m:oMath xmlns:m="http://schemas.openxmlformats.org/officeDocument/2006/math"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sl-SI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ki med seboj NISTA 				poročena, a: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8794"/>
                <a:ext cx="8970519" cy="1009762"/>
              </a:xfrm>
              <a:blipFill rotWithShape="0">
                <a:blip r:embed="rId2"/>
                <a:stretch>
                  <a:fillRect l="-272" t="-301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2118049" y="2402133"/>
                <a:ext cx="515982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7ABC32"/>
                  </a:buClr>
                  <a:buFont typeface="Arial" panose="020B0604020202020204" pitchFamily="34" charset="0"/>
                  <a:buChar char="•"/>
                </a:pPr>
                <a:r>
                  <a:rPr lang="sl-SI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fant </a:t>
                </a:r>
                <a14:m>
                  <m:oMath xmlns:m="http://schemas.openxmlformats.org/officeDocument/2006/math">
                    <m:r>
                      <a:rPr lang="sl-SI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sl-SI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bolj naklonjen dekletu </a:t>
                </a:r>
                <a14:m>
                  <m:oMath xmlns:m="http://schemas.openxmlformats.org/officeDocument/2006/math">
                    <m:r>
                      <a:rPr lang="sl-SI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sl-SI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kot svoji ženi,</a:t>
                </a:r>
              </a:p>
              <a:p>
                <a:pPr marL="285750" indent="-285750">
                  <a:buClr>
                    <a:srgbClr val="7ABC32"/>
                  </a:buClr>
                  <a:buFont typeface="Arial" panose="020B0604020202020204" pitchFamily="34" charset="0"/>
                  <a:buChar char="•"/>
                </a:pPr>
                <a:r>
                  <a:rPr lang="sl-SI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dekle </a:t>
                </a:r>
                <a14:m>
                  <m:oMath xmlns:m="http://schemas.openxmlformats.org/officeDocument/2006/math"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sl-SI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 ima fanta </a:t>
                </a:r>
                <a14:m>
                  <m:oMath xmlns:m="http://schemas.openxmlformats.org/officeDocument/2006/math"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sl-SI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rajši kot svojega moža.</a:t>
                </a:r>
                <a:r>
                  <a:rPr lang="sl-SI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sl-SI" sz="2000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49" y="2402133"/>
                <a:ext cx="5159829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1063" t="-2304" b="-737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42" y="3883931"/>
            <a:ext cx="2566332" cy="18361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20" y="3725572"/>
            <a:ext cx="2566332" cy="1836162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459834" y="5550917"/>
            <a:ext cx="109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Franček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743000" y="5550917"/>
            <a:ext cx="85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Pepca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212549" y="5720093"/>
            <a:ext cx="85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Ivan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2247073" y="5720093"/>
            <a:ext cx="116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Francka</a:t>
            </a:r>
            <a:endParaRPr lang="sl-SI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4437">
            <a:off x="3492641" y="2789039"/>
            <a:ext cx="1827612" cy="3116424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2165161" y="6331379"/>
            <a:ext cx="4236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Primer dveh NETRDNIH zakonov.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7551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0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0033"/>
          </a:xfrm>
        </p:spPr>
        <p:txBody>
          <a:bodyPr/>
          <a:lstStyle/>
          <a:p>
            <a:r>
              <a:rPr lang="sl-SI" dirty="0" smtClean="0"/>
              <a:t>Ovirajoči par</a:t>
            </a: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7" y="1501743"/>
            <a:ext cx="4766735" cy="1931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/>
              <p:cNvSpPr txBox="1"/>
              <p:nvPr/>
            </p:nvSpPr>
            <p:spPr>
              <a:xfrm>
                <a:off x="847247" y="3760236"/>
                <a:ext cx="87912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2000" dirty="0" smtClean="0"/>
                  <a:t>Tak par, kjer si fant in dekle želita drug drugega, a sta poročena z drugim, imenujemo </a:t>
                </a:r>
                <a14:m>
                  <m:oMath xmlns:m="http://schemas.openxmlformats.org/officeDocument/2006/math">
                    <m:r>
                      <a:rPr lang="sl-SI" sz="2000" b="1" i="1" dirty="0" smtClean="0">
                        <a:solidFill>
                          <a:srgbClr val="7ABC32"/>
                        </a:solidFill>
                        <a:latin typeface="Cambria Math" panose="02040503050406030204" pitchFamily="18" charset="0"/>
                      </a:rPr>
                      <m:t>𝒐𝒗𝒊𝒓𝒂𝒋𝒐</m:t>
                    </m:r>
                    <m:r>
                      <a:rPr lang="sl-SI" sz="2000" b="1" i="1" dirty="0" smtClean="0">
                        <a:solidFill>
                          <a:srgbClr val="7ABC32"/>
                        </a:solidFill>
                        <a:latin typeface="Cambria Math" panose="02040503050406030204" pitchFamily="18" charset="0"/>
                      </a:rPr>
                      <m:t>č</m:t>
                    </m:r>
                    <m:r>
                      <a:rPr lang="sl-SI" sz="2000" b="1" i="1" dirty="0" smtClean="0">
                        <a:solidFill>
                          <a:srgbClr val="7ABC32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sl-SI" sz="2000" b="1" i="1" dirty="0" smtClean="0">
                        <a:solidFill>
                          <a:srgbClr val="7ABC3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sz="2000" b="1" i="1" dirty="0" smtClean="0">
                        <a:solidFill>
                          <a:srgbClr val="7ABC32"/>
                        </a:solidFill>
                        <a:latin typeface="Cambria Math" panose="02040503050406030204" pitchFamily="18" charset="0"/>
                      </a:rPr>
                      <m:t>𝒑𝒂𝒓</m:t>
                    </m:r>
                    <m:r>
                      <a:rPr lang="sl-SI" sz="20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sz="2000" dirty="0"/>
              </a:p>
            </p:txBody>
          </p:sp>
        </mc:Choice>
        <mc:Fallback xmlns=""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47" y="3760236"/>
                <a:ext cx="8791275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6034" r="-832" b="-1379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oljeZBesedilom 12"/>
          <p:cNvSpPr txBox="1"/>
          <p:nvPr/>
        </p:nvSpPr>
        <p:spPr>
          <a:xfrm>
            <a:off x="1340475" y="4889371"/>
            <a:ext cx="7270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Problem trdnih zakonov je rešen, kadar skupina ne vsebuje nobenega ovirajočega para in so VSI zakoni trdni.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7637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sl-SI" dirty="0" smtClean="0"/>
              <a:t>Seznami priljubljenosti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42133"/>
            <a:ext cx="8596668" cy="881189"/>
          </a:xfrm>
        </p:spPr>
        <p:txBody>
          <a:bodyPr/>
          <a:lstStyle/>
          <a:p>
            <a:r>
              <a:rPr lang="sl-SI" dirty="0" smtClean="0"/>
              <a:t>Sezname priljubljenosti lahko zagotovo podamo na več načinov.</a:t>
            </a:r>
          </a:p>
          <a:p>
            <a:r>
              <a:rPr lang="sl-SI" dirty="0" smtClean="0"/>
              <a:t>Eden izmed načinov je, da ga podamo s tabelo.</a:t>
            </a: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677334" y="4310207"/>
            <a:ext cx="8596668" cy="495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V programskem jeziku bi ga podala kot slovar.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2" y="2463381"/>
            <a:ext cx="3620005" cy="135273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90" y="2587223"/>
            <a:ext cx="1905266" cy="1105054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118117" y="3816120"/>
            <a:ext cx="338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i="1" dirty="0" smtClean="0"/>
              <a:t>Prvi primer</a:t>
            </a:r>
            <a:endParaRPr lang="sl-SI" sz="1400" i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232917" y="3816119"/>
            <a:ext cx="338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i="1" dirty="0" smtClean="0"/>
              <a:t>Drugi primer</a:t>
            </a:r>
            <a:endParaRPr lang="sl-SI" sz="1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7" y="4990142"/>
            <a:ext cx="8049407" cy="7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način reševanja problema:</a:t>
            </a:r>
            <a:br>
              <a:rPr lang="sl-SI" dirty="0" smtClean="0"/>
            </a:br>
            <a:r>
              <a:rPr lang="sl-SI" dirty="0" smtClean="0"/>
              <a:t>„Naivni algoritem“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Vse fante in dekleta najprej razporedimo  v naključne pare.</a:t>
            </a:r>
          </a:p>
          <a:p>
            <a:r>
              <a:rPr lang="sl-SI" sz="2000" dirty="0" smtClean="0"/>
              <a:t>Iščemo ovirajoče pare.</a:t>
            </a:r>
          </a:p>
          <a:p>
            <a:r>
              <a:rPr lang="sl-SI" sz="2000" dirty="0" smtClean="0"/>
              <a:t>Ko najdemo ovirajoči par, ga takoj odpravimo.</a:t>
            </a:r>
          </a:p>
          <a:p>
            <a:r>
              <a:rPr lang="sl-SI" sz="2000" dirty="0" smtClean="0"/>
              <a:t>V prvi novi par združimo dekle in fanta, ki sta bila ovirajoči par.</a:t>
            </a:r>
          </a:p>
          <a:p>
            <a:r>
              <a:rPr lang="sl-SI" sz="2000" dirty="0" smtClean="0"/>
              <a:t>V drugi par združimo njuna nekdanja partnerja.</a:t>
            </a:r>
          </a:p>
          <a:p>
            <a:r>
              <a:rPr lang="sl-SI" sz="2000" dirty="0" smtClean="0"/>
              <a:t>Postopek ponavljamo dokler ne dobimo trdnih zakonov – nimamo nobenega ovirajočega para več.</a:t>
            </a:r>
          </a:p>
        </p:txBody>
      </p:sp>
    </p:spTree>
    <p:extLst>
      <p:ext uri="{BB962C8B-B14F-4D97-AF65-F5344CB8AC3E}">
        <p14:creationId xmlns:p14="http://schemas.microsoft.com/office/powerpoint/2010/main" val="38459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008"/>
          </a:xfrm>
        </p:spPr>
        <p:txBody>
          <a:bodyPr/>
          <a:lstStyle/>
          <a:p>
            <a:r>
              <a:rPr lang="sl-SI" dirty="0" smtClean="0"/>
              <a:t>Naredimo primer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0794"/>
            <a:ext cx="8596668" cy="479974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 smtClean="0"/>
              <a:t>Imamo naslednje sezname priljubljenosti: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2" y="2493868"/>
            <a:ext cx="3620005" cy="13527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3" y="4524670"/>
            <a:ext cx="3734321" cy="1324160"/>
          </a:xfrm>
          <a:prstGeom prst="rect">
            <a:avLst/>
          </a:prstGeom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677334" y="2013894"/>
            <a:ext cx="8596668" cy="479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Za fante:</a:t>
            </a:r>
            <a:endParaRPr lang="sl-SI" sz="2000" dirty="0"/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677334" y="4024668"/>
            <a:ext cx="8596668" cy="479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Za dekleta: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344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0850" y="499740"/>
            <a:ext cx="6240818" cy="406491"/>
          </a:xfrm>
        </p:spPr>
        <p:txBody>
          <a:bodyPr>
            <a:noAutofit/>
          </a:bodyPr>
          <a:lstStyle/>
          <a:p>
            <a:r>
              <a:rPr lang="sl-SI" sz="2000" dirty="0" smtClean="0"/>
              <a:t>Razporedimo fante in dekleta v naključne pare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75" y="0"/>
            <a:ext cx="2425125" cy="9062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75" y="1060221"/>
            <a:ext cx="2430242" cy="88708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84" y="0"/>
            <a:ext cx="1511559" cy="1511559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55313" y="1276748"/>
            <a:ext cx="1511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Uroš </a:t>
            </a:r>
            <a:r>
              <a:rPr lang="sl-SI" sz="1600" dirty="0" smtClean="0"/>
              <a:t>in</a:t>
            </a:r>
            <a:r>
              <a:rPr lang="sl-SI" sz="2000" dirty="0" smtClean="0"/>
              <a:t> Anja</a:t>
            </a:r>
            <a:endParaRPr lang="sl-SI" sz="2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171965" y="1300119"/>
            <a:ext cx="2578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Gašper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Aleksandra</a:t>
            </a:r>
            <a:endParaRPr lang="sl-SI" sz="2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938282" y="1281547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David </a:t>
            </a:r>
            <a:r>
              <a:rPr lang="sl-SI" sz="1600" dirty="0" smtClean="0"/>
              <a:t>in</a:t>
            </a:r>
            <a:r>
              <a:rPr lang="sl-SI" sz="2000" dirty="0" smtClean="0"/>
              <a:t> Nina</a:t>
            </a:r>
            <a:endParaRPr lang="sl-SI" sz="20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855114" y="1276748"/>
            <a:ext cx="1836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Dejan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Maja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1" name="Označba mesta vsebine 2"/>
          <p:cNvSpPr txBox="1">
            <a:spLocks/>
          </p:cNvSpPr>
          <p:nvPr/>
        </p:nvSpPr>
        <p:spPr>
          <a:xfrm>
            <a:off x="753739" y="1945128"/>
            <a:ext cx="5648821" cy="40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Izvedemo zamenjavo in dobimo:</a:t>
            </a:r>
            <a:endParaRPr lang="sl-SI" sz="20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61192" y="2494143"/>
            <a:ext cx="1511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7ABC32"/>
                </a:solidFill>
              </a:rPr>
              <a:t>Uroš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7ABC32"/>
                </a:solidFill>
              </a:rPr>
              <a:t>Anja</a:t>
            </a:r>
            <a:endParaRPr lang="sl-SI" sz="2000" dirty="0">
              <a:solidFill>
                <a:srgbClr val="7ABC32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86632" y="2507367"/>
            <a:ext cx="2478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7ABC32"/>
                </a:solidFill>
              </a:rPr>
              <a:t>Gašper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7ABC32"/>
                </a:solidFill>
              </a:rPr>
              <a:t>Maja</a:t>
            </a:r>
            <a:endParaRPr lang="sl-SI" sz="2000" dirty="0">
              <a:solidFill>
                <a:srgbClr val="7ABC32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4825379" y="2514389"/>
            <a:ext cx="178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David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Nina</a:t>
            </a:r>
            <a:endParaRPr lang="sl-SI" sz="2000" dirty="0">
              <a:solidFill>
                <a:srgbClr val="FF000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957081" y="2515163"/>
            <a:ext cx="277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Dejan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Aleksandra</a:t>
            </a:r>
            <a:endParaRPr lang="sl-SI" sz="2000" dirty="0"/>
          </a:p>
        </p:txBody>
      </p:sp>
      <p:sp>
        <p:nvSpPr>
          <p:cNvPr id="16" name="Označba mesta vsebine 2"/>
          <p:cNvSpPr txBox="1">
            <a:spLocks/>
          </p:cNvSpPr>
          <p:nvPr/>
        </p:nvSpPr>
        <p:spPr>
          <a:xfrm>
            <a:off x="753739" y="3124235"/>
            <a:ext cx="5648821" cy="40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Nina in Dejan sta ovirajoči par:</a:t>
            </a:r>
            <a:endParaRPr lang="sl-SI" sz="20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61192" y="3754573"/>
            <a:ext cx="161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7ABC32"/>
                </a:solidFill>
              </a:rPr>
              <a:t>Uroš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7ABC32"/>
                </a:solidFill>
              </a:rPr>
              <a:t>Anja</a:t>
            </a:r>
            <a:endParaRPr lang="sl-SI" sz="2000" dirty="0">
              <a:solidFill>
                <a:srgbClr val="7ABC32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2386632" y="3767797"/>
            <a:ext cx="2648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7ABC32"/>
                </a:solidFill>
              </a:rPr>
              <a:t>Gašper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7ABC32"/>
                </a:solidFill>
              </a:rPr>
              <a:t>Maja</a:t>
            </a:r>
            <a:endParaRPr lang="sl-SI" sz="2000" dirty="0">
              <a:solidFill>
                <a:srgbClr val="7ABC32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4642633" y="3743655"/>
            <a:ext cx="241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7ABC32"/>
                </a:solidFill>
              </a:rPr>
              <a:t>David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7ABC32"/>
                </a:solidFill>
              </a:rPr>
              <a:t>Aleksandra</a:t>
            </a:r>
            <a:endParaRPr lang="sl-SI" sz="2000" dirty="0">
              <a:solidFill>
                <a:srgbClr val="7ABC32"/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7335348" y="3754573"/>
            <a:ext cx="2497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7ABC32"/>
                </a:solidFill>
              </a:rPr>
              <a:t>Dejan</a:t>
            </a:r>
            <a:r>
              <a:rPr lang="sl-SI" sz="2000" dirty="0" smtClean="0"/>
              <a:t> </a:t>
            </a:r>
            <a:r>
              <a:rPr lang="sl-SI" sz="1600" dirty="0" smtClean="0"/>
              <a:t>in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7ABC32"/>
                </a:solidFill>
              </a:rPr>
              <a:t>Nina</a:t>
            </a:r>
            <a:endParaRPr lang="sl-SI" sz="2000" dirty="0">
              <a:solidFill>
                <a:srgbClr val="7ABC32"/>
              </a:solidFill>
            </a:endParaRPr>
          </a:p>
        </p:txBody>
      </p:sp>
      <p:sp>
        <p:nvSpPr>
          <p:cNvPr id="21" name="Označba mesta vsebine 2"/>
          <p:cNvSpPr txBox="1">
            <a:spLocks/>
          </p:cNvSpPr>
          <p:nvPr/>
        </p:nvSpPr>
        <p:spPr>
          <a:xfrm>
            <a:off x="734717" y="4569623"/>
            <a:ext cx="5648821" cy="557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Dobili smo trdne zakone in s tem je problem rešen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1362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18" y="100304"/>
            <a:ext cx="1600200" cy="1600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 reši problema vedno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4028" y="1516776"/>
            <a:ext cx="8596668" cy="3880773"/>
          </a:xfrm>
        </p:spPr>
        <p:txBody>
          <a:bodyPr>
            <a:normAutofit/>
          </a:bodyPr>
          <a:lstStyle/>
          <a:p>
            <a:r>
              <a:rPr lang="sl-SI" sz="2000" dirty="0" smtClean="0"/>
              <a:t>Pričakujemo: Število ovirajočih parov se bo zmanjševalo</a:t>
            </a:r>
          </a:p>
          <a:p>
            <a:r>
              <a:rPr lang="sl-SI" sz="2000" dirty="0" smtClean="0"/>
              <a:t>NE DRŽI vedno!</a:t>
            </a:r>
          </a:p>
          <a:p>
            <a:r>
              <a:rPr lang="sl-SI" sz="2000" dirty="0" smtClean="0"/>
              <a:t>Ko enega odpravimo lahko nastane še več novih ovirajočih parov.</a:t>
            </a:r>
          </a:p>
          <a:p>
            <a:r>
              <a:rPr lang="sl-SI" sz="2000" dirty="0" smtClean="0"/>
              <a:t>Lahko imamo tudi primer, kjer pademo v „neskončno zanko“, v cikel.</a:t>
            </a:r>
          </a:p>
          <a:p>
            <a:r>
              <a:rPr lang="sl-SI" sz="2000" dirty="0" smtClean="0"/>
              <a:t>V takem primeru se algoritem sploh ne konča.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04" y="3670134"/>
            <a:ext cx="4779961" cy="31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584</TotalTime>
  <Words>682</Words>
  <Application>Microsoft Office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Times New Roman</vt:lpstr>
      <vt:lpstr>Trebuchet MS</vt:lpstr>
      <vt:lpstr>Wingdings 3</vt:lpstr>
      <vt:lpstr>Gladko</vt:lpstr>
      <vt:lpstr>Gale-Shapleyev algoritem</vt:lpstr>
      <vt:lpstr>Problem trdnih zakonov</vt:lpstr>
      <vt:lpstr>Definicija trdnega zakona</vt:lpstr>
      <vt:lpstr>Ovirajoči par</vt:lpstr>
      <vt:lpstr>Seznami priljubljenosti</vt:lpstr>
      <vt:lpstr>1. način reševanja problema: „Naivni algoritem“</vt:lpstr>
      <vt:lpstr>Naredimo primer</vt:lpstr>
      <vt:lpstr>PowerPoint Presentation</vt:lpstr>
      <vt:lpstr>Ne reši problema vedno</vt:lpstr>
      <vt:lpstr>Protiprimer za „naivni algoritem“</vt:lpstr>
      <vt:lpstr>2. način:  </vt:lpstr>
      <vt:lpstr>Zgodovina</vt:lpstr>
      <vt:lpstr>Opis algoritma</vt:lpstr>
      <vt:lpstr>Dejanja fantov</vt:lpstr>
      <vt:lpstr>Dejanja deklet</vt:lpstr>
      <vt:lpstr>Shema algoritma  v Pythonu</vt:lpstr>
      <vt:lpstr>Primer</vt:lpstr>
      <vt:lpstr>Viri: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Gale-Shapleyev algoritem</dc:title>
  <dc:creator>Recepcija</dc:creator>
  <cp:lastModifiedBy>Saša Žgavec</cp:lastModifiedBy>
  <cp:revision>36</cp:revision>
  <dcterms:created xsi:type="dcterms:W3CDTF">2016-01-16T08:39:49Z</dcterms:created>
  <dcterms:modified xsi:type="dcterms:W3CDTF">2016-02-03T07:27:04Z</dcterms:modified>
</cp:coreProperties>
</file>