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82" r:id="rId4"/>
    <p:sldId id="292" r:id="rId5"/>
    <p:sldId id="285" r:id="rId6"/>
    <p:sldId id="283" r:id="rId7"/>
    <p:sldId id="291" r:id="rId8"/>
    <p:sldId id="263" r:id="rId9"/>
    <p:sldId id="265" r:id="rId10"/>
    <p:sldId id="266" r:id="rId11"/>
    <p:sldId id="267" r:id="rId12"/>
    <p:sldId id="286" r:id="rId13"/>
    <p:sldId id="268" r:id="rId14"/>
    <p:sldId id="269" r:id="rId15"/>
    <p:sldId id="270" r:id="rId16"/>
    <p:sldId id="271" r:id="rId17"/>
    <p:sldId id="272" r:id="rId18"/>
    <p:sldId id="273" r:id="rId19"/>
    <p:sldId id="287" r:id="rId20"/>
    <p:sldId id="288" r:id="rId21"/>
    <p:sldId id="289" r:id="rId22"/>
    <p:sldId id="290" r:id="rId23"/>
    <p:sldId id="281" r:id="rId2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86" autoAdjust="0"/>
    <p:restoredTop sz="57410" autoAdjust="0"/>
  </p:normalViewPr>
  <p:slideViewPr>
    <p:cSldViewPr>
      <p:cViewPr varScale="1">
        <p:scale>
          <a:sx n="51" d="100"/>
          <a:sy n="51" d="100"/>
        </p:scale>
        <p:origin x="-26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1356B-527C-403D-8691-4DFE4833EEB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370B-0CAE-4B61-AB73-2C91577C4E2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187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dirty="0" smtClean="0"/>
              <a:t>Imamo</a:t>
            </a:r>
            <a:r>
              <a:rPr lang="sl-SI" sz="1200" baseline="0" dirty="0" smtClean="0"/>
              <a:t> </a:t>
            </a:r>
            <a:r>
              <a:rPr lang="sl-SI" sz="1200" dirty="0" smtClean="0"/>
              <a:t>Potujočo pekarno v kraju X, ki je dobila nove stranke. To so gorske kmetije A, B, C, D, E in F. </a:t>
            </a:r>
          </a:p>
          <a:p>
            <a:r>
              <a:rPr lang="sl-SI" sz="1200" dirty="0" smtClean="0"/>
              <a:t>Vemo, da lahko kruh pripeljemo do vseh kmetij. Voznik si ogleduje zemljevid </a:t>
            </a:r>
            <a:r>
              <a:rPr lang="sl-SI" sz="1200" baseline="0" dirty="0" smtClean="0"/>
              <a:t>poti </a:t>
            </a:r>
            <a:r>
              <a:rPr lang="sl-SI" baseline="0" dirty="0" smtClean="0"/>
              <a:t>oziroma v našem primeru je to usmerjen graf poti.</a:t>
            </a:r>
          </a:p>
          <a:p>
            <a:r>
              <a:rPr lang="sl-SI" baseline="0" dirty="0" smtClean="0"/>
              <a:t>Nekega jutra zasliši, da snežni plaz zasuje poti X-B, A-D in E-D.</a:t>
            </a:r>
          </a:p>
          <a:p>
            <a:endParaRPr lang="sl-SI" baseline="0" dirty="0" smtClean="0"/>
          </a:p>
          <a:p>
            <a:r>
              <a:rPr lang="sl-SI" baseline="0" dirty="0" smtClean="0"/>
              <a:t>Ali je sedaj še vedno možno priti do veh kmetij.?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In do katerih kmetij lahko dostavimo kruh?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8170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V matriki W</a:t>
            </a:r>
            <a:r>
              <a:rPr lang="sl-SI" sz="1200" baseline="-25000" dirty="0" smtClean="0"/>
              <a:t>(0)</a:t>
            </a:r>
            <a:r>
              <a:rPr lang="sl-SI" sz="1200" dirty="0" smtClean="0"/>
              <a:t> označimo prvi stolpec in prvo vrstico.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-Vedno </a:t>
            </a:r>
            <a:r>
              <a:rPr lang="sl-SI" sz="1200" dirty="0" smtClean="0"/>
              <a:t>bomo pregledovali le tiste </a:t>
            </a:r>
            <a:r>
              <a:rPr lang="sl-SI" sz="1200" dirty="0" smtClean="0"/>
              <a:t>elemente, </a:t>
            </a:r>
            <a:r>
              <a:rPr lang="sl-SI" sz="1200" dirty="0" smtClean="0"/>
              <a:t>ki imajo vrednost 0.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Če bosta oba </a:t>
            </a:r>
            <a:r>
              <a:rPr lang="sl-SI" sz="1200" dirty="0" smtClean="0"/>
              <a:t>soležna </a:t>
            </a:r>
            <a:r>
              <a:rPr lang="sl-SI" sz="1200" dirty="0" smtClean="0"/>
              <a:t>elementa </a:t>
            </a:r>
            <a:r>
              <a:rPr lang="sl-SI" sz="1200" dirty="0" smtClean="0"/>
              <a:t>v označeni</a:t>
            </a:r>
            <a:r>
              <a:rPr lang="sl-SI" sz="1200" baseline="0" dirty="0" smtClean="0"/>
              <a:t> vrstici in stolpcu </a:t>
            </a:r>
            <a:r>
              <a:rPr lang="sl-SI" sz="1200" dirty="0" smtClean="0"/>
              <a:t>imela </a:t>
            </a:r>
            <a:r>
              <a:rPr lang="sl-SI" sz="1200" dirty="0" smtClean="0"/>
              <a:t>vrednost 1, bomo v novi </a:t>
            </a:r>
            <a:r>
              <a:rPr lang="sl-SI" sz="1200" dirty="0" smtClean="0"/>
              <a:t>matriki zapisali 1.</a:t>
            </a: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Če bosta elementa, ki ju pregledujemo 0, 1 ali 0, 0 ali 1, 0, pa bomo zapisali </a:t>
            </a:r>
            <a:r>
              <a:rPr lang="sl-SI" sz="1200" dirty="0" smtClean="0"/>
              <a:t>0,</a:t>
            </a:r>
            <a:r>
              <a:rPr lang="sl-SI" sz="1200" baseline="0" dirty="0" smtClean="0"/>
              <a:t> oziroma se nič ne spremeni.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-Elemente </a:t>
            </a:r>
            <a:r>
              <a:rPr lang="sl-SI" sz="1200" dirty="0" smtClean="0"/>
              <a:t>z vrednostjo 1 bomo le prepisovali v novo matriko.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Naredili </a:t>
            </a:r>
            <a:r>
              <a:rPr lang="sl-SI" sz="1200" dirty="0" smtClean="0"/>
              <a:t>bomo toliko korakov v naši matriki, kolikor je vozlišč na grafu. </a:t>
            </a:r>
            <a:br>
              <a:rPr lang="sl-SI" sz="1200" dirty="0" smtClean="0"/>
            </a:br>
            <a:endParaRPr lang="sl-SI" sz="120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16928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V </a:t>
            </a:r>
            <a:r>
              <a:rPr lang="sl-SI" dirty="0" smtClean="0"/>
              <a:t>prvem koraku opazimo</a:t>
            </a:r>
            <a:r>
              <a:rPr lang="sl-SI" baseline="0" dirty="0" smtClean="0"/>
              <a:t>, da ima </a:t>
            </a:r>
            <a:r>
              <a:rPr lang="sl-SI" baseline="0" dirty="0" smtClean="0"/>
              <a:t>prva notranja točka X po stolpcu same </a:t>
            </a:r>
            <a:r>
              <a:rPr lang="sl-SI" baseline="0" dirty="0" smtClean="0"/>
              <a:t>ničle. Kar pomeni, da se v matriki W1 </a:t>
            </a:r>
            <a:r>
              <a:rPr lang="sl-SI" baseline="0" dirty="0" smtClean="0"/>
              <a:t>ne </a:t>
            </a:r>
            <a:r>
              <a:rPr lang="sl-SI" baseline="0" dirty="0" smtClean="0"/>
              <a:t>bo nič spremenilo. W0 = W1.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6821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Gledamo matriko W[1].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Vozlišče A je naša notranja točka, zato označimo drugi stolpec in drugo vrstico</a:t>
            </a:r>
            <a:r>
              <a:rPr lang="sl-SI" sz="120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Poglejmo povezavo X/A,</a:t>
            </a:r>
            <a:r>
              <a:rPr lang="sl-SI" sz="1200" baseline="0" dirty="0" smtClean="0"/>
              <a:t> </a:t>
            </a:r>
            <a:r>
              <a:rPr lang="sl-SI" sz="1200" dirty="0" smtClean="0"/>
              <a:t>njen element je 1, pomeni, da obstaja povezava iz X</a:t>
            </a:r>
            <a:r>
              <a:rPr lang="sl-SI" sz="1200" baseline="0" dirty="0" smtClean="0"/>
              <a:t> v A in element A/E </a:t>
            </a:r>
            <a:r>
              <a:rPr lang="sl-SI" sz="1200" dirty="0" smtClean="0"/>
              <a:t>, njen element je 1, pomeni, da obstaja povezava iz A v E,</a:t>
            </a:r>
            <a:r>
              <a:rPr lang="sl-SI" sz="1200" baseline="0" dirty="0" smtClean="0"/>
              <a:t> kar pomeni, da obstaja povezava med X in E preko notranje točke A. Na to mesto X/E v matriki W(2) zapišemo 1.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Poglejmo povezavo A/E, njen element je 1, pomeni, da obstaja povezava iz A v E in element C/A = 1, povezava obstaja med C in A, kar pomeni, da obstaja povezava tudi med C in E, preko notranje točke 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Na to mesto C/E v matriki W(2) zapišemo 1.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In tako naprej preverimo še za ostala vozlišča. 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6206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Z rdečo smo zapisali </a:t>
            </a:r>
            <a:r>
              <a:rPr lang="sl-SI" sz="1200" baseline="0" dirty="0" smtClean="0"/>
              <a:t>spremembe v matriki W(2).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Označili smo</a:t>
            </a:r>
            <a:r>
              <a:rPr lang="sl-SI" sz="1200" baseline="0" dirty="0" smtClean="0"/>
              <a:t> tretji </a:t>
            </a:r>
            <a:r>
              <a:rPr lang="sl-SI" sz="1200" dirty="0" smtClean="0"/>
              <a:t>stolpec in tretjo</a:t>
            </a:r>
            <a:r>
              <a:rPr lang="sl-SI" sz="1200" baseline="0" dirty="0" smtClean="0"/>
              <a:t> </a:t>
            </a:r>
            <a:r>
              <a:rPr lang="sl-SI" sz="1200" dirty="0" smtClean="0"/>
              <a:t>vrstico.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Pogledamo označen element D/F.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Vidimo da je D/B = 1 in B/F = 1, kar pomeni da preko notranje točke B pridemo iz D v 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V označen element zapišemo 1.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0492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Označimo četrto</a:t>
            </a:r>
            <a:r>
              <a:rPr lang="sl-SI" baseline="0" dirty="0" smtClean="0"/>
              <a:t> </a:t>
            </a:r>
            <a:r>
              <a:rPr lang="sl-SI" dirty="0" smtClean="0"/>
              <a:t>vrstico in četrti stolpec.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Če pogledamo označen element E/A, opazimo, da je nad njim 1 in desno od njega 1 ter se njegova vrednost spremeni na 1.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Prav tako spremenimo vrednost elementu E/E na 1.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195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Označimo 5. vrstico in 5. stolpec.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="1" dirty="0" smtClean="0"/>
              <a:t>Ker peti</a:t>
            </a:r>
            <a:r>
              <a:rPr lang="sl-SI" sz="1200" b="1" baseline="0" dirty="0" smtClean="0"/>
              <a:t> stolpec vsebuje same ničle </a:t>
            </a:r>
            <a:r>
              <a:rPr lang="sl-SI" sz="1200" baseline="0" dirty="0" smtClean="0"/>
              <a:t>se v matriki W(5) nič ne spremeni.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aseline="0" dirty="0" smtClean="0"/>
              <a:t>W(4) = W(5)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616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Označimo 6. vrstico in 6. stolpec</a:t>
            </a:r>
            <a:r>
              <a:rPr lang="sl-SI" dirty="0" smtClean="0"/>
              <a:t>. </a:t>
            </a:r>
            <a:endParaRPr lang="sl-S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Znova pogledamo, kje</a:t>
            </a:r>
            <a:r>
              <a:rPr lang="sl-SI" baseline="0" dirty="0" smtClean="0"/>
              <a:t> obstajajo povezave in na </a:t>
            </a:r>
            <a:r>
              <a:rPr lang="sl-SI" dirty="0" smtClean="0"/>
              <a:t>vseh označenih elementih spremenimo njihovo vrednost na 1.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7721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dirty="0" smtClean="0"/>
              <a:t>Na zadnjem koraku pogledom zadnjo vrstico in stolpec.</a:t>
            </a:r>
            <a:r>
              <a:rPr lang="sl-SI" sz="1200" baseline="0" dirty="0" smtClean="0"/>
              <a:t> Vrstica vsebuje same ničle in zato </a:t>
            </a:r>
            <a:r>
              <a:rPr lang="sl-SI" sz="1200" dirty="0" smtClean="0"/>
              <a:t>se nič ne spremeni. W(6)</a:t>
            </a:r>
            <a:r>
              <a:rPr lang="sl-SI" sz="1200" baseline="0" dirty="0" smtClean="0"/>
              <a:t> = W(7)</a:t>
            </a:r>
            <a:r>
              <a:rPr lang="sl-SI" sz="1200" dirty="0" smtClean="0"/>
              <a:t>, ki je končna matrika </a:t>
            </a:r>
            <a:r>
              <a:rPr lang="sl-SI" sz="1200" dirty="0" smtClean="0"/>
              <a:t>našega </a:t>
            </a:r>
            <a:r>
              <a:rPr lang="sl-SI" sz="1200" dirty="0" smtClean="0"/>
              <a:t>algoritma.</a:t>
            </a:r>
          </a:p>
          <a:p>
            <a:r>
              <a:rPr lang="sl-SI" sz="1200" dirty="0" smtClean="0"/>
              <a:t> </a:t>
            </a:r>
            <a:br>
              <a:rPr lang="sl-SI" sz="1200" dirty="0" smtClean="0"/>
            </a:br>
            <a:r>
              <a:rPr lang="sl-SI" sz="1200" dirty="0" smtClean="0"/>
              <a:t>Tako dobimo končno matriko sosednosti.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0620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Iz končne matrike sosednosti lahko razberemo </a:t>
            </a:r>
            <a:r>
              <a:rPr lang="sl-SI" baseline="0" dirty="0" smtClean="0"/>
              <a:t>povezave med vozlišči oziroma narišemo graf.</a:t>
            </a:r>
          </a:p>
          <a:p>
            <a:r>
              <a:rPr lang="sl-SI" baseline="0" dirty="0" smtClean="0"/>
              <a:t>Po vrsticah razberemo, katere povezave gredo iz vozlišča. Po stolpcih pa vidimo, katera povezava pride v vozlišče oz. konča v vozlišču.</a:t>
            </a:r>
          </a:p>
          <a:p>
            <a:r>
              <a:rPr lang="sl-SI" b="1" baseline="0" dirty="0" smtClean="0"/>
              <a:t>Iz vozlišča X gremo direktno v vozlišče A, C in </a:t>
            </a:r>
            <a:r>
              <a:rPr lang="sl-SI" b="1" baseline="0" dirty="0" smtClean="0"/>
              <a:t>E.</a:t>
            </a:r>
          </a:p>
          <a:p>
            <a:r>
              <a:rPr lang="sl-SI" baseline="0" dirty="0" smtClean="0"/>
              <a:t>Iz </a:t>
            </a:r>
            <a:r>
              <a:rPr lang="sl-SI" baseline="0" dirty="0" smtClean="0"/>
              <a:t>vozlišča A gremo lahko direktno v A, C in E.</a:t>
            </a:r>
            <a:br>
              <a:rPr lang="sl-SI" baseline="0" dirty="0" smtClean="0"/>
            </a:br>
            <a:r>
              <a:rPr lang="sl-SI" baseline="0" dirty="0" smtClean="0"/>
              <a:t>Iz vozlišča B gremo lahko samo v F.</a:t>
            </a:r>
          </a:p>
          <a:p>
            <a:r>
              <a:rPr lang="sl-SI" baseline="0" dirty="0" smtClean="0"/>
              <a:t>Iz </a:t>
            </a:r>
            <a:r>
              <a:rPr lang="sl-SI" baseline="0" dirty="0" smtClean="0"/>
              <a:t>F pa ni nobene povezave. </a:t>
            </a:r>
          </a:p>
          <a:p>
            <a:r>
              <a:rPr lang="sl-SI" baseline="0" dirty="0" smtClean="0"/>
              <a:t>Iz matrike lahko razberemo, da graf ni povezan. Saj vozlišča B, D in F niso povezana z nobenim drugim vozliščem kot med seboj.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8349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Končni graf.</a:t>
            </a:r>
            <a:r>
              <a:rPr lang="sl-SI" baseline="0" dirty="0" smtClean="0"/>
              <a:t> Tranzitivno zaprtje usmerjenega grafa.</a:t>
            </a:r>
          </a:p>
          <a:p>
            <a:endParaRPr lang="sl-SI" baseline="0" dirty="0" smtClean="0"/>
          </a:p>
          <a:p>
            <a:r>
              <a:rPr lang="sl-SI" baseline="0" dirty="0" smtClean="0"/>
              <a:t>Na grafu vidimo, da so vozlišča D, B in F povezana samo med seboj in imamo nepovezan graf.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Za zaključek pa</a:t>
            </a:r>
            <a:r>
              <a:rPr lang="sl-SI" baseline="0" dirty="0" smtClean="0"/>
              <a:t> si recimo poglejmo p</a:t>
            </a:r>
            <a:r>
              <a:rPr lang="sl-SI" dirty="0" smtClean="0"/>
              <a:t>roblem, pri katerem si lahko pomagamo s tranzitivnim zaprtjem.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0149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Imamo zemljevid poti oziroma usmerjen graf,</a:t>
            </a:r>
            <a:r>
              <a:rPr lang="sl-SI" baseline="0" dirty="0" smtClean="0"/>
              <a:t> ki prikazuje,</a:t>
            </a:r>
          </a:p>
          <a:p>
            <a:r>
              <a:rPr lang="sl-SI" baseline="0" dirty="0" smtClean="0"/>
              <a:t>da iz pekarne </a:t>
            </a:r>
            <a:r>
              <a:rPr lang="sl-SI" dirty="0" smtClean="0"/>
              <a:t>X lahko vsem našim strankam dostavimo kruh.</a:t>
            </a:r>
          </a:p>
          <a:p>
            <a:endParaRPr lang="sl-S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baseline="0" dirty="0" smtClean="0"/>
              <a:t>Nekega jutra voznik zasliši, da snežni plaz zasuje nekatere poti X-B, A-D in E-D.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baseline="0" dirty="0" smtClean="0"/>
              <a:t>In ugotovi da do kmetij B,D in F ne more priti.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baseline="0" dirty="0" smtClean="0"/>
              <a:t/>
            </a:r>
            <a:br>
              <a:rPr lang="sl-SI" baseline="0" dirty="0" smtClean="0"/>
            </a:br>
            <a:r>
              <a:rPr lang="sl-SI" baseline="0" dirty="0" smtClean="0"/>
              <a:t>Dobimo nov usmerjen graf poti.</a:t>
            </a:r>
          </a:p>
          <a:p>
            <a:endParaRPr lang="sl-SI" dirty="0" smtClean="0"/>
          </a:p>
          <a:p>
            <a:endParaRPr lang="sl-S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93439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dirty="0" smtClean="0"/>
              <a:t>Recimo, da za primer vzamemo poštarja, ki ima svoj rajon označen z ulicami.</a:t>
            </a:r>
          </a:p>
          <a:p>
            <a:r>
              <a:rPr lang="sl-SI" sz="1200" dirty="0" smtClean="0"/>
              <a:t> Imamo usmerjen graf povezav, kako poštar raznaša pošto.</a:t>
            </a:r>
          </a:p>
          <a:p>
            <a:r>
              <a:rPr lang="sl-SI" sz="1200" dirty="0" smtClean="0"/>
              <a:t> Nas zanima, ali obstaja pot med ulico 4 in 6, da bi mu s tem skrajšali čas.</a:t>
            </a:r>
          </a:p>
          <a:p>
            <a:r>
              <a:rPr lang="sl-SI" sz="1200" dirty="0" smtClean="0"/>
              <a:t> Zadevo bi privedli na tranzitivno zaprtje in tako ugotovili, ali ta pot obstaja in </a:t>
            </a:r>
          </a:p>
          <a:p>
            <a:r>
              <a:rPr lang="sl-SI" sz="1200" dirty="0" smtClean="0"/>
              <a:t>tako mogoče poštarju privarčevali nekaj korakov.</a:t>
            </a:r>
            <a:r>
              <a:rPr lang="sl-SI" sz="1200" baseline="0" dirty="0" smtClean="0"/>
              <a:t> 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85863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Imamo električno omrežje. Iz transformatorja se oddaja električna energija v več vasi.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Po neurju se nekje na sredini omrežja poškoduje napeljava.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Nas sedaj zanima, ali so vsa gospodinjstva ostala brez energije?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Ali ima elektriko recimo zadnja vas na našem omrežju?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Naš problem bi prevedli na tranzitivno zaprtje grafa in s tem ugotovili, kje po omrežju še teče tok energije.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49740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0528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dirty="0" smtClean="0"/>
              <a:t>Imamo usmerjen</a:t>
            </a:r>
            <a:r>
              <a:rPr lang="sl-SI" sz="1200" baseline="0" dirty="0" smtClean="0"/>
              <a:t> graf povezav</a:t>
            </a:r>
            <a:r>
              <a:rPr lang="sl-SI" sz="1200" baseline="0" dirty="0" smtClean="0"/>
              <a:t>.</a:t>
            </a:r>
          </a:p>
          <a:p>
            <a:r>
              <a:rPr lang="sl-SI" sz="1200" dirty="0" smtClean="0"/>
              <a:t>Na njem iščemo vse direktne povezave iz izbranega vozlišča do ostalih vozlišč,</a:t>
            </a:r>
          </a:p>
          <a:p>
            <a:r>
              <a:rPr lang="sl-SI" sz="1200" dirty="0" smtClean="0"/>
              <a:t>do katerih lahko dostopamo iz izbranega vozlišča preko povezav v grafu.</a:t>
            </a:r>
            <a:br>
              <a:rPr lang="sl-SI" sz="1200" dirty="0" smtClean="0"/>
            </a:br>
            <a:r>
              <a:rPr lang="sl-SI" sz="1200" dirty="0" smtClean="0"/>
              <a:t>Dobljen graf imenujemo tranzitivno zaprt graf. </a:t>
            </a:r>
            <a:br>
              <a:rPr lang="sl-SI" sz="1200" dirty="0" smtClean="0"/>
            </a:br>
            <a:r>
              <a:rPr lang="sl-SI" sz="1200" dirty="0" smtClean="0"/>
              <a:t>Kaj </a:t>
            </a:r>
            <a:r>
              <a:rPr lang="sl-SI" sz="1200" dirty="0" smtClean="0"/>
              <a:t>je </a:t>
            </a:r>
            <a:r>
              <a:rPr lang="sl-SI" sz="1200" dirty="0" smtClean="0"/>
              <a:t>tranzitivnost.</a:t>
            </a:r>
            <a:r>
              <a:rPr lang="sl-SI" sz="1200" baseline="0" dirty="0" smtClean="0"/>
              <a:t> </a:t>
            </a:r>
            <a:r>
              <a:rPr lang="sl-SI" b="1" dirty="0" smtClean="0"/>
              <a:t>Tranzitivnost</a:t>
            </a:r>
            <a:r>
              <a:rPr lang="sl-SI" b="1" dirty="0" smtClean="0"/>
              <a:t>:</a:t>
            </a:r>
            <a:r>
              <a:rPr lang="sl-SI" dirty="0" smtClean="0"/>
              <a:t> </a:t>
            </a:r>
            <a:r>
              <a:rPr lang="sl-SI" sz="1200" dirty="0" smtClean="0"/>
              <a:t>je matematična lastnost relacije, pri kateri iz odnosa prvega elementa z drugim in drugega s tretjim sledi isti odnos prvega elementa s tretjim. </a:t>
            </a:r>
            <a:endParaRPr lang="sl-SI" sz="1200" dirty="0" smtClean="0"/>
          </a:p>
          <a:p>
            <a:r>
              <a:rPr lang="sl-SI" sz="1200" dirty="0" smtClean="0"/>
              <a:t>V našem</a:t>
            </a:r>
            <a:r>
              <a:rPr lang="sl-SI" sz="1200" baseline="0" dirty="0" smtClean="0"/>
              <a:t> primeru: </a:t>
            </a: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Če obstaja povezava iz X v A in povezava iz A v E</a:t>
            </a:r>
            <a:r>
              <a:rPr lang="sl-SI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potem obstaja tudi povezava iz X v 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Če se vrnemo k</a:t>
            </a:r>
            <a:r>
              <a:rPr lang="sl-SI" sz="1200" baseline="0" dirty="0" smtClean="0"/>
              <a:t> našemu problemu.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Do </a:t>
            </a:r>
            <a:r>
              <a:rPr lang="sl-SI" sz="1200" dirty="0" smtClean="0"/>
              <a:t>katerih kmetij sploh še lahko dostavimo kruh? </a:t>
            </a:r>
            <a:br>
              <a:rPr lang="sl-SI" sz="1200" dirty="0" smtClean="0"/>
            </a:br>
            <a:r>
              <a:rPr lang="sl-SI" sz="1200" dirty="0" smtClean="0"/>
              <a:t>Za </a:t>
            </a:r>
            <a:r>
              <a:rPr lang="sl-SI" sz="1200" dirty="0" smtClean="0"/>
              <a:t>odgovor si poglejmo, </a:t>
            </a:r>
            <a:r>
              <a:rPr lang="sl-SI" sz="1200" baseline="0" dirty="0" smtClean="0"/>
              <a:t>katera vozlišča vse dosežemo iz pekarne </a:t>
            </a:r>
            <a:r>
              <a:rPr lang="sl-SI" sz="1200" dirty="0" smtClean="0"/>
              <a:t>X.</a:t>
            </a:r>
            <a:br>
              <a:rPr lang="sl-SI" sz="1200" dirty="0" smtClean="0"/>
            </a:br>
            <a:endParaRPr lang="sl-SI" sz="120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2649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Poglejmo</a:t>
            </a:r>
            <a:r>
              <a:rPr lang="sl-SI" sz="1200" dirty="0" smtClean="0"/>
              <a:t>, do kje lahko vse pridemo iz naše začetne točke. </a:t>
            </a:r>
            <a:br>
              <a:rPr lang="sl-SI" sz="1200" dirty="0" smtClean="0"/>
            </a:br>
            <a:r>
              <a:rPr lang="sl-SI" sz="1200" dirty="0" smtClean="0"/>
              <a:t>Iz pekarne X dosežemo</a:t>
            </a:r>
            <a:r>
              <a:rPr lang="sl-SI" sz="1200" baseline="0" dirty="0" smtClean="0"/>
              <a:t> vozlišče A, ta povezava je direktna in imamo že eno rešitev.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aseline="0" dirty="0" smtClean="0"/>
              <a:t>Preko notranjega vozlišča A pridemo do vozlišča E in še preko notranjega vozlišča E do C. </a:t>
            </a:r>
            <a:br>
              <a:rPr lang="sl-SI" sz="1200" baseline="0" dirty="0" smtClean="0"/>
            </a:br>
            <a:r>
              <a:rPr lang="sl-SI" sz="1200" baseline="0" dirty="0" smtClean="0"/>
              <a:t>Vsa vozlišča, ki jih </a:t>
            </a:r>
            <a:r>
              <a:rPr lang="sl-SI" sz="1200" baseline="0" dirty="0" smtClean="0"/>
              <a:t>dosežemo iz začetne točke X, lahko sedaj povežemo z direktnimi povezavami.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\\\\Tranzitivno zaprtje usmerjenega grafa je usmerjen graf, ki ima povezave iz dane točke v vse tiste točke, ki jih iz te točke lahko dosežemo s sprehodom po usmerjenih povezavah v začetnem grafu.</a:t>
            </a:r>
            <a:r>
              <a:rPr lang="sl-SI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Tako </a:t>
            </a:r>
            <a:r>
              <a:rPr lang="sl-SI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lahko ugotovimo, če iz določenega vozlišča lahko direktno pridemo v katerokoli drugo vozlišče.\\\\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4402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Tranzitivno</a:t>
            </a:r>
            <a:r>
              <a:rPr lang="sl-SI" baseline="0" dirty="0" smtClean="0"/>
              <a:t> zaprtje nam torej da </a:t>
            </a:r>
            <a:r>
              <a:rPr lang="sl-SI" dirty="0" smtClean="0"/>
              <a:t>direktne</a:t>
            </a:r>
            <a:r>
              <a:rPr lang="sl-SI" baseline="0" dirty="0" smtClean="0"/>
              <a:t> povezave </a:t>
            </a:r>
            <a:r>
              <a:rPr lang="sl-SI" dirty="0" smtClean="0"/>
              <a:t>(X –</a:t>
            </a:r>
            <a:r>
              <a:rPr lang="sl-SI" baseline="0" dirty="0" smtClean="0"/>
              <a:t> </a:t>
            </a:r>
            <a:r>
              <a:rPr lang="sl-SI" dirty="0" smtClean="0"/>
              <a:t>A</a:t>
            </a:r>
            <a:r>
              <a:rPr lang="sl-SI" baseline="0" dirty="0" smtClean="0"/>
              <a:t>, X – E in X – C), ki so </a:t>
            </a:r>
            <a:r>
              <a:rPr lang="sl-SI" dirty="0" smtClean="0"/>
              <a:t>rešitev našega problema.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baseline="0" dirty="0" smtClean="0"/>
              <a:t>Če pa iščemo rešitev za celotno omrežja oziroma nas zanima, kaj se dogaja z vsakim vozliščem v našem omrežju, potem pa problem rešujemo z pomočjo </a:t>
            </a:r>
            <a:r>
              <a:rPr lang="sl-SI" sz="1200" b="1" dirty="0" err="1" smtClean="0"/>
              <a:t>Warshallovega</a:t>
            </a:r>
            <a:r>
              <a:rPr lang="sl-SI" sz="1200" b="1" baseline="0" dirty="0" smtClean="0"/>
              <a:t> </a:t>
            </a:r>
            <a:r>
              <a:rPr lang="sl-SI" sz="1200" b="1" dirty="0" smtClean="0"/>
              <a:t>algoritma</a:t>
            </a:r>
            <a:r>
              <a:rPr lang="sl-SI" sz="1200" b="1" dirty="0" smtClean="0"/>
              <a:t>.</a:t>
            </a:r>
            <a:endParaRPr lang="sl-SI" sz="1200" b="1" dirty="0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10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400" b="1" dirty="0" err="1" smtClean="0"/>
              <a:t>Warshallov</a:t>
            </a:r>
            <a:r>
              <a:rPr lang="sl-SI" sz="1400" b="1" dirty="0" smtClean="0"/>
              <a:t> algoritem</a:t>
            </a:r>
            <a:r>
              <a:rPr lang="sl-SI" sz="1400" dirty="0" smtClean="0"/>
              <a:t> izvajamo na </a:t>
            </a:r>
            <a:r>
              <a:rPr lang="sl-SI" sz="3600" dirty="0" smtClean="0"/>
              <a:t>matriki</a:t>
            </a:r>
            <a:r>
              <a:rPr lang="sl-SI" sz="1400" dirty="0" smtClean="0"/>
              <a:t> sosednosti. Z algoritmom bomo dobili končno matriko sosednosti za celotno tranzitivno zaprtje usmerjenega grafa. </a:t>
            </a:r>
            <a:br>
              <a:rPr lang="sl-SI" sz="1400" dirty="0" smtClean="0"/>
            </a:br>
            <a:endParaRPr lang="sl-SI" sz="14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4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400" b="1" dirty="0" smtClean="0"/>
              <a:t>Ideja algoritma…..</a:t>
            </a:r>
            <a:r>
              <a:rPr lang="sl-SI" sz="1400" dirty="0" smtClean="0"/>
              <a:t> je, da na vsakem koraku povečujemo množico notranjih točk. To so točke, preko katerih lahko potekajo povezave med vozlišči.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4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400" dirty="0" smtClean="0"/>
              <a:t>Z </a:t>
            </a:r>
            <a:r>
              <a:rPr lang="sl-SI" sz="1400" dirty="0" smtClean="0"/>
              <a:t>algoritmom se sprehodimo skozi vsa vozlišča oziroma točke, ki jih vsebuje naše </a:t>
            </a:r>
            <a:r>
              <a:rPr lang="sl-SI" sz="1400" dirty="0" smtClean="0"/>
              <a:t>omrežje,</a:t>
            </a:r>
            <a:r>
              <a:rPr lang="sl-SI" sz="1400" baseline="0" dirty="0" smtClean="0"/>
              <a:t> r</a:t>
            </a:r>
            <a:r>
              <a:rPr lang="sl-SI" sz="1400" dirty="0" smtClean="0"/>
              <a:t>ezultat je končna matrika sosednost.</a:t>
            </a:r>
            <a:endParaRPr lang="sl-SI" sz="140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4425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b="1" dirty="0" smtClean="0"/>
              <a:t>-A</a:t>
            </a:r>
            <a:r>
              <a:rPr lang="sl-SI" sz="1200" b="1" baseline="0" dirty="0" smtClean="0"/>
              <a:t> ni prvo vozlišče, b ni zadnje vozlišče in so vozlišča vsaj 3</a:t>
            </a:r>
          </a:p>
          <a:p>
            <a:endParaRPr lang="sl-SI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Matrika sosednosti je kvadratna matrika, </a:t>
            </a:r>
            <a:r>
              <a:rPr lang="sl-SI" sz="1200" i="1" dirty="0" smtClean="0"/>
              <a:t>A</a:t>
            </a:r>
            <a:r>
              <a:rPr lang="sl-SI" sz="1200" dirty="0" smtClean="0"/>
              <a:t>(</a:t>
            </a:r>
            <a:r>
              <a:rPr lang="sl-SI" sz="1200" i="1" dirty="0" smtClean="0"/>
              <a:t>G</a:t>
            </a:r>
            <a:r>
              <a:rPr lang="sl-SI" sz="1200" dirty="0" smtClean="0"/>
              <a:t>) = [</a:t>
            </a:r>
            <a:r>
              <a:rPr lang="sl-SI" sz="1200" dirty="0" err="1" smtClean="0"/>
              <a:t>A</a:t>
            </a:r>
            <a:r>
              <a:rPr lang="sl-SI" sz="1200" i="1" baseline="-25000" dirty="0" err="1" smtClean="0"/>
              <a:t>ij</a:t>
            </a:r>
            <a:r>
              <a:rPr lang="sl-SI" sz="1200" dirty="0" smtClean="0"/>
              <a:t>], sestavljena iz elementov 1 in 0.</a:t>
            </a:r>
            <a:br>
              <a:rPr lang="sl-SI" sz="1200" dirty="0" smtClean="0"/>
            </a:br>
            <a:r>
              <a:rPr lang="sl-SI" sz="1200" dirty="0" err="1" smtClean="0"/>
              <a:t>Aij</a:t>
            </a:r>
            <a:r>
              <a:rPr lang="sl-SI" sz="1200" dirty="0" smtClean="0"/>
              <a:t>= 1 če je i~j (če obstaja povezava med i in j)</a:t>
            </a:r>
            <a:br>
              <a:rPr lang="sl-SI" sz="1200" dirty="0" smtClean="0"/>
            </a:br>
            <a:r>
              <a:rPr lang="sl-SI" sz="1200" dirty="0" smtClean="0"/>
              <a:t>    </a:t>
            </a:r>
            <a:r>
              <a:rPr lang="sl-SI" sz="1200" dirty="0" err="1" smtClean="0"/>
              <a:t>Aij</a:t>
            </a:r>
            <a:r>
              <a:rPr lang="sl-SI" sz="1200" dirty="0" smtClean="0"/>
              <a:t> = 0; sicer.</a:t>
            </a:r>
          </a:p>
          <a:p>
            <a:r>
              <a:rPr lang="sl-SI" sz="1600" dirty="0" smtClean="0"/>
              <a:t/>
            </a:r>
            <a:br>
              <a:rPr lang="sl-SI" sz="1600" dirty="0" smtClean="0"/>
            </a:b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4656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200" dirty="0" smtClean="0"/>
              <a:t>Na vsakem koraku povečujemo množico notranjih točk. </a:t>
            </a:r>
          </a:p>
          <a:p>
            <a:endParaRPr lang="sl-SI" sz="1200" dirty="0" smtClean="0"/>
          </a:p>
          <a:p>
            <a:r>
              <a:rPr lang="sl-SI" sz="1200" dirty="0" smtClean="0"/>
              <a:t>Vsaka matrika W</a:t>
            </a:r>
            <a:r>
              <a:rPr lang="sl-SI" sz="1200" baseline="30000" dirty="0" smtClean="0"/>
              <a:t>[k]</a:t>
            </a:r>
            <a:r>
              <a:rPr lang="sl-SI" sz="1200" dirty="0" smtClean="0"/>
              <a:t> predstavlja tranzitivno k-zaprtje usmerjenega prvotnega grafa.</a:t>
            </a:r>
            <a:r>
              <a:rPr lang="sl-SI" sz="1600" dirty="0" smtClean="0"/>
              <a:t/>
            </a:r>
            <a:br>
              <a:rPr lang="sl-SI" sz="1600" dirty="0" smtClean="0"/>
            </a:br>
            <a:endParaRPr lang="sl-SI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KDAJ ZAPIŠEMO VREDNOST 1</a:t>
            </a:r>
          </a:p>
          <a:p>
            <a:pPr lvl="0"/>
            <a:r>
              <a:rPr lang="sl-SI" sz="1200" dirty="0" smtClean="0"/>
              <a:t>\\\[W</a:t>
            </a:r>
            <a:r>
              <a:rPr lang="sl-SI" sz="1200" baseline="30000" dirty="0" smtClean="0"/>
              <a:t>[k</a:t>
            </a:r>
            <a:r>
              <a:rPr lang="sl-SI" sz="1200" dirty="0" smtClean="0"/>
              <a:t>]</a:t>
            </a:r>
            <a:r>
              <a:rPr lang="sl-SI" sz="1200" baseline="-25000" dirty="0" smtClean="0"/>
              <a:t>i,j</a:t>
            </a:r>
            <a:r>
              <a:rPr lang="sl-SI" sz="1200" dirty="0" smtClean="0"/>
              <a:t> = 1 če in samo če obstaja direktna pot iz v</a:t>
            </a:r>
            <a:r>
              <a:rPr lang="sl-SI" sz="1200" baseline="-25000" dirty="0" smtClean="0"/>
              <a:t>i</a:t>
            </a:r>
            <a:r>
              <a:rPr lang="sl-SI" sz="1200" dirty="0" smtClean="0"/>
              <a:t> v </a:t>
            </a:r>
            <a:r>
              <a:rPr lang="sl-SI" sz="1200" dirty="0" err="1" smtClean="0"/>
              <a:t>v</a:t>
            </a:r>
            <a:r>
              <a:rPr lang="sl-SI" sz="1200" baseline="-25000" dirty="0" err="1" smtClean="0"/>
              <a:t>j</a:t>
            </a:r>
            <a:r>
              <a:rPr lang="sl-SI" sz="1200" baseline="-25000" dirty="0" smtClean="0"/>
              <a:t> </a:t>
            </a:r>
            <a:r>
              <a:rPr lang="sl-SI" sz="1200" dirty="0" smtClean="0"/>
              <a:t>ali sprehod iz v</a:t>
            </a:r>
            <a:r>
              <a:rPr lang="sl-SI" sz="1200" baseline="-25000" dirty="0" smtClean="0"/>
              <a:t>i</a:t>
            </a:r>
            <a:r>
              <a:rPr lang="sl-SI" sz="1200" dirty="0" smtClean="0"/>
              <a:t> v </a:t>
            </a:r>
            <a:r>
              <a:rPr lang="sl-SI" sz="1200" dirty="0" err="1" smtClean="0"/>
              <a:t>v</a:t>
            </a:r>
            <a:r>
              <a:rPr lang="sl-SI" sz="1200" baseline="-25000" dirty="0" err="1" smtClean="0"/>
              <a:t>j</a:t>
            </a:r>
            <a:r>
              <a:rPr lang="sl-SI" sz="1200" dirty="0" smtClean="0"/>
              <a:t> preko notranjih točk {v</a:t>
            </a:r>
            <a:r>
              <a:rPr lang="sl-SI" sz="1200" baseline="-25000" dirty="0" smtClean="0"/>
              <a:t>1</a:t>
            </a:r>
            <a:r>
              <a:rPr lang="sl-SI" sz="1200" dirty="0" smtClean="0"/>
              <a:t>, v</a:t>
            </a:r>
            <a:r>
              <a:rPr lang="sl-SI" sz="1200" baseline="-25000" dirty="0" smtClean="0"/>
              <a:t>2</a:t>
            </a:r>
            <a:r>
              <a:rPr lang="sl-SI" sz="1200" dirty="0" smtClean="0"/>
              <a:t>, v</a:t>
            </a:r>
            <a:r>
              <a:rPr lang="sl-SI" sz="1200" baseline="-25000" dirty="0" smtClean="0"/>
              <a:t>3,</a:t>
            </a:r>
            <a:r>
              <a:rPr lang="sl-SI" sz="1200" dirty="0" smtClean="0"/>
              <a:t>…, </a:t>
            </a:r>
            <a:r>
              <a:rPr lang="sl-SI" sz="1200" dirty="0" err="1" smtClean="0"/>
              <a:t>v</a:t>
            </a:r>
            <a:r>
              <a:rPr lang="sl-SI" sz="1200" baseline="-25000" dirty="0" err="1" smtClean="0"/>
              <a:t>k</a:t>
            </a:r>
            <a:r>
              <a:rPr lang="sl-SI" sz="1200" dirty="0" smtClean="0"/>
              <a:t>}.\\\\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pPr marL="0" indent="0">
              <a:buNone/>
            </a:pPr>
            <a:r>
              <a:rPr lang="sl-SI" sz="1200" dirty="0" smtClean="0"/>
              <a:t> </a:t>
            </a: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309131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/>
              <a:t>Na </a:t>
            </a:r>
            <a:r>
              <a:rPr lang="sl-SI" sz="1200" dirty="0" smtClean="0"/>
              <a:t>sliki sta začetni usmerjen graf in njegova začetna matrika sosednosti</a:t>
            </a:r>
            <a:r>
              <a:rPr lang="sl-SI" sz="1200" dirty="0" smtClean="0"/>
              <a:t>.</a:t>
            </a:r>
            <a:br>
              <a:rPr lang="sl-SI" sz="1200" dirty="0" smtClean="0"/>
            </a:br>
            <a:r>
              <a:rPr lang="sl-SI" sz="1200" dirty="0" smtClean="0"/>
              <a:t/>
            </a:r>
            <a:br>
              <a:rPr lang="sl-SI" sz="1200" dirty="0" smtClean="0"/>
            </a:br>
            <a:r>
              <a:rPr lang="sl-SI" sz="1200" dirty="0" smtClean="0"/>
              <a:t/>
            </a:r>
            <a:br>
              <a:rPr lang="sl-SI" sz="1200" dirty="0" smtClean="0"/>
            </a:br>
            <a:r>
              <a:rPr lang="sl-SI" sz="1200" dirty="0" smtClean="0"/>
              <a:t>Matriko </a:t>
            </a:r>
            <a:r>
              <a:rPr lang="sl-SI" sz="1200" dirty="0" smtClean="0"/>
              <a:t>sestavimo tako,</a:t>
            </a:r>
            <a:r>
              <a:rPr lang="sl-SI" sz="1200" baseline="0" dirty="0" smtClean="0"/>
              <a:t> da pogledamo graf in pregledamo, koliko povezav gre iz vsakega vozlišča </a:t>
            </a:r>
            <a:br>
              <a:rPr lang="sl-SI" sz="1200" baseline="0" dirty="0" smtClean="0"/>
            </a:br>
            <a:r>
              <a:rPr lang="sl-SI" sz="1200" baseline="0" dirty="0" smtClean="0"/>
              <a:t>ter povezave zapišemo v vrstico. (iz X je samo povezava v A in na to mesto X-A zapišemo 1).</a:t>
            </a:r>
            <a:endParaRPr lang="sl-SI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 smtClean="0"/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370B-0CAE-4B61-AB73-2C91577C4E23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028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C7333E-3A9D-483B-AD3E-6FF1062D40C5}" type="datetimeFigureOut">
              <a:rPr lang="sl-SI" smtClean="0"/>
              <a:t>9.2.2016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7543B4-467A-4530-9664-DD1DF1F9A409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sl.wikipedia.org/wiki/Tranzitivnost" TargetMode="External"/><Relationship Id="rId3" Type="http://schemas.openxmlformats.org/officeDocument/2006/relationships/hyperlink" Target="http://wiki.fmf.unilj.si/wiki/Tranzitivno_zaprtje_usmerjenega_grafa" TargetMode="External"/><Relationship Id="rId7" Type="http://schemas.openxmlformats.org/officeDocument/2006/relationships/hyperlink" Target="http://faculty.simpson.edu/lydia.sinapova/www/cmsc250/LN250_Tremblay/L17-Warshall.ht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rtmouth.edu/~matc/DiscreteMath/V.6.pdf" TargetMode="External"/><Relationship Id="rId5" Type="http://schemas.openxmlformats.org/officeDocument/2006/relationships/hyperlink" Target="http://cs.winona.edu/lin/cs440/ch08-2.pdf" TargetMode="External"/><Relationship Id="rId4" Type="http://schemas.openxmlformats.org/officeDocument/2006/relationships/hyperlink" Target="https://en.wikipedia.org/wiki/Transitive_closure" TargetMode="External"/><Relationship Id="rId9" Type="http://schemas.openxmlformats.org/officeDocument/2006/relationships/hyperlink" Target="http://wiki.fmf.uni-lj.si/wiki/Tranzitivno_zaprtje_usmerjenega_graf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2475707"/>
          </a:xfrm>
        </p:spPr>
        <p:txBody>
          <a:bodyPr>
            <a:normAutofit/>
          </a:bodyPr>
          <a:lstStyle/>
          <a:p>
            <a:r>
              <a:rPr lang="sl-SI" b="1" dirty="0"/>
              <a:t>TRANZITIVNO ZAPRTJE USMERJENEGA GRAFA</a:t>
            </a:r>
            <a:br>
              <a:rPr lang="sl-SI" b="1" dirty="0"/>
            </a:br>
            <a:r>
              <a:rPr lang="sl-SI" dirty="0"/>
              <a:t> </a:t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6152728" cy="478904"/>
          </a:xfrm>
        </p:spPr>
        <p:txBody>
          <a:bodyPr>
            <a:normAutofit/>
          </a:bodyPr>
          <a:lstStyle/>
          <a:p>
            <a:pPr algn="l"/>
            <a:r>
              <a:rPr lang="sl-SI" dirty="0" smtClean="0"/>
              <a:t>Blaž Cesar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16084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3600" dirty="0" smtClean="0"/>
              <a:t>POTEK WARSHALLOVEGA ALGORITMA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800" dirty="0" smtClean="0"/>
              <a:t>Usmerjen </a:t>
            </a:r>
            <a:r>
              <a:rPr lang="sl-SI" sz="2800" dirty="0"/>
              <a:t>graf ter njegova začetna matrika </a:t>
            </a:r>
            <a:r>
              <a:rPr lang="sl-SI" sz="2800" dirty="0" smtClean="0"/>
              <a:t>sosednosti</a:t>
            </a:r>
            <a:endParaRPr lang="sl-SI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2559732"/>
            <a:ext cx="348518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657" y="2447836"/>
            <a:ext cx="3888432" cy="3411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261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l-SI" sz="3000" dirty="0" smtClean="0"/>
              <a:t>V matriki </a:t>
            </a:r>
            <a:r>
              <a:rPr lang="sl-SI" sz="3000" dirty="0"/>
              <a:t>W</a:t>
            </a:r>
            <a:r>
              <a:rPr lang="sl-SI" sz="3000" baseline="-25000" dirty="0"/>
              <a:t>(0)</a:t>
            </a:r>
            <a:r>
              <a:rPr lang="sl-SI" sz="3000" dirty="0"/>
              <a:t> označimo prvi stolpec in prvo </a:t>
            </a:r>
            <a:r>
              <a:rPr lang="sl-SI" sz="3000" dirty="0" smtClean="0"/>
              <a:t>vrstico. </a:t>
            </a:r>
          </a:p>
          <a:p>
            <a:r>
              <a:rPr lang="sl-SI" sz="3000" dirty="0" smtClean="0"/>
              <a:t>Vedno bomo pregledovali le tiste elemente v matriki W, ki imajo vrednost 0.</a:t>
            </a:r>
          </a:p>
          <a:p>
            <a:r>
              <a:rPr lang="sl-SI" sz="3000" dirty="0" smtClean="0"/>
              <a:t>Če </a:t>
            </a:r>
            <a:r>
              <a:rPr lang="sl-SI" sz="3000" dirty="0"/>
              <a:t>bosta </a:t>
            </a:r>
            <a:r>
              <a:rPr lang="sl-SI" sz="3000" dirty="0" smtClean="0"/>
              <a:t>soležna elementa </a:t>
            </a:r>
            <a:r>
              <a:rPr lang="sl-SI" sz="3000" dirty="0"/>
              <a:t>imela vrednost 1, bomo v novi matriki sosednosti (W</a:t>
            </a:r>
            <a:r>
              <a:rPr lang="sl-SI" sz="3000" baseline="-25000" dirty="0"/>
              <a:t>(1)</a:t>
            </a:r>
            <a:r>
              <a:rPr lang="sl-SI" sz="3000" dirty="0"/>
              <a:t>) zapisali </a:t>
            </a:r>
            <a:r>
              <a:rPr lang="sl-SI" sz="3000" dirty="0" smtClean="0"/>
              <a:t>1.</a:t>
            </a:r>
          </a:p>
          <a:p>
            <a:r>
              <a:rPr lang="sl-SI" sz="3000" dirty="0" smtClean="0"/>
              <a:t>Če sta </a:t>
            </a:r>
            <a:r>
              <a:rPr lang="sl-SI" sz="3000" dirty="0" smtClean="0"/>
              <a:t>soležna elementa </a:t>
            </a:r>
            <a:r>
              <a:rPr lang="sl-SI" sz="3000" dirty="0" smtClean="0"/>
              <a:t>0</a:t>
            </a:r>
            <a:r>
              <a:rPr lang="sl-SI" sz="3000" dirty="0"/>
              <a:t>, 1 ali 0, 0 ali 1, 0, </a:t>
            </a:r>
            <a:r>
              <a:rPr lang="sl-SI" sz="3000" dirty="0" smtClean="0"/>
              <a:t>bomo </a:t>
            </a:r>
            <a:r>
              <a:rPr lang="sl-SI" sz="3000" dirty="0"/>
              <a:t>zapisali vrednost </a:t>
            </a:r>
            <a:r>
              <a:rPr lang="sl-SI" sz="3000" dirty="0" smtClean="0"/>
              <a:t>0.</a:t>
            </a:r>
          </a:p>
        </p:txBody>
      </p:sp>
    </p:spTree>
    <p:extLst>
      <p:ext uri="{BB962C8B-B14F-4D97-AF65-F5344CB8AC3E}">
        <p14:creationId xmlns:p14="http://schemas.microsoft.com/office/powerpoint/2010/main" val="33548433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/>
              <a:t>1. korak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00808"/>
            <a:ext cx="4176464" cy="372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702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3200" dirty="0" smtClean="0"/>
              <a:t>2. korak</a:t>
            </a:r>
            <a:endParaRPr lang="sl-SI" sz="32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56792"/>
            <a:ext cx="4493299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252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/>
          <p:nvPr/>
        </p:nvSpPr>
        <p:spPr>
          <a:xfrm>
            <a:off x="467544" y="188640"/>
            <a:ext cx="81369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dirty="0" smtClean="0"/>
          </a:p>
          <a:p>
            <a:r>
              <a:rPr lang="sl-SI" sz="3200" dirty="0" smtClean="0"/>
              <a:t>3. KORAK</a:t>
            </a:r>
          </a:p>
          <a:p>
            <a:endParaRPr lang="sl-SI" sz="2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47" y="1628800"/>
            <a:ext cx="4384828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860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l-SI" sz="3600" dirty="0"/>
              <a:t>4</a:t>
            </a:r>
            <a:r>
              <a:rPr lang="sl-SI" sz="3600" dirty="0" smtClean="0"/>
              <a:t>. korak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296" y="1556792"/>
            <a:ext cx="4272888" cy="376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6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sl-SI" sz="3600" dirty="0" smtClean="0"/>
              <a:t>5. korak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4896544" cy="419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212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3200" dirty="0" smtClean="0"/>
              <a:t>6. korak</a:t>
            </a:r>
            <a:endParaRPr lang="sl-SI" sz="32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4557065" cy="39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044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3600" dirty="0"/>
              <a:t>7</a:t>
            </a:r>
            <a:r>
              <a:rPr lang="sl-SI" sz="3600" dirty="0" smtClean="0"/>
              <a:t>. korak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89015"/>
            <a:ext cx="3596372" cy="30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45175"/>
            <a:ext cx="3585998" cy="311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89772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Končna matrika sosednosti</a:t>
            </a:r>
            <a:endParaRPr lang="sl-SI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395" y="1988840"/>
            <a:ext cx="3984268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7270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2800" dirty="0"/>
              <a:t>Potujoča pekarna v kraju X je dobila nove stranke. To so gorske kmetije A, B, C, D, E in F. Vemo, da </a:t>
            </a:r>
            <a:r>
              <a:rPr lang="sl-SI" sz="2800" dirty="0" smtClean="0"/>
              <a:t>lahko kruh pripeljemo do vseh kmetij. </a:t>
            </a:r>
            <a:r>
              <a:rPr lang="sl-SI" sz="2800" dirty="0"/>
              <a:t>Pri ogledu zemljevida voznik vidi, da obstajajo povezave med kmetijami </a:t>
            </a:r>
            <a:r>
              <a:rPr lang="sl-SI" sz="2800" dirty="0" smtClean="0"/>
              <a:t>X in A, X in B, A </a:t>
            </a:r>
            <a:r>
              <a:rPr lang="sl-SI" sz="2800" dirty="0"/>
              <a:t>in D, A in E, D in B, E in C, B in F, C in A, E in D. Preden se nekega jutra odpravi na pot, zasliši snežni plaz, ki je zasul cesti X </a:t>
            </a:r>
            <a:r>
              <a:rPr lang="sl-SI" sz="2800" dirty="0"/>
              <a:t>-</a:t>
            </a:r>
            <a:r>
              <a:rPr lang="sl-SI" sz="2800" dirty="0" smtClean="0"/>
              <a:t> </a:t>
            </a:r>
            <a:r>
              <a:rPr lang="sl-SI" sz="2800" dirty="0"/>
              <a:t>B, A </a:t>
            </a:r>
            <a:r>
              <a:rPr lang="sl-SI" sz="2800" dirty="0"/>
              <a:t>-</a:t>
            </a:r>
            <a:r>
              <a:rPr lang="sl-SI" sz="2800" dirty="0" smtClean="0"/>
              <a:t> </a:t>
            </a:r>
            <a:r>
              <a:rPr lang="sl-SI" sz="2800" dirty="0"/>
              <a:t>D, E </a:t>
            </a:r>
            <a:r>
              <a:rPr lang="sl-SI" sz="2800" dirty="0"/>
              <a:t>-</a:t>
            </a:r>
            <a:r>
              <a:rPr lang="sl-SI" sz="2800" dirty="0" smtClean="0"/>
              <a:t> </a:t>
            </a:r>
            <a:r>
              <a:rPr lang="sl-SI" sz="2800" dirty="0"/>
              <a:t>D. Ali je sedaj še vedno možno priti do vseh kmetij? Do katerih kmetij </a:t>
            </a:r>
            <a:r>
              <a:rPr lang="sl-SI" sz="2800" dirty="0" smtClean="0"/>
              <a:t>lahko </a:t>
            </a:r>
            <a:r>
              <a:rPr lang="sl-SI" sz="2800" dirty="0"/>
              <a:t>dostavimo kruh?</a:t>
            </a:r>
          </a:p>
          <a:p>
            <a:pPr marL="0" indent="0">
              <a:buNone/>
            </a:pP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17008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Tranzitivno zaprtje grafa</a:t>
            </a:r>
            <a:endParaRPr lang="sl-SI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4968552" cy="4536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0757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dirty="0" err="1" smtClean="0"/>
              <a:t>Zakjuček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Recimo, da za primer vzamemo poštarja, ki ima svoj rajon označen z ulicami. Imamo usmerjen graf povezav, kako poštar raznaša pošto. Nas zanima, ali obstaja pot med ulico 4 in 6, da bi mu s tem skrajšali čas. Zadevo bi privedli na tranzitivno zaprtje in tako ugotovili, ali ta pot obstaja in tako mogoče poštarju privarčevali nekaj korakov.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23037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sz="2800" dirty="0"/>
              <a:t>Imamo električno omrežje. Iz transformatorja se oddaja električna energija v več vasi. Po neurju se nekje na sredini omrežja poškoduje napeljava. </a:t>
            </a:r>
            <a:r>
              <a:rPr lang="sl-SI" sz="2800" dirty="0" smtClean="0"/>
              <a:t>Nas sedaj zanima, </a:t>
            </a:r>
            <a:r>
              <a:rPr lang="sl-SI" sz="2800" dirty="0"/>
              <a:t>ali so vsa gospodinjstva ostala brez </a:t>
            </a:r>
            <a:r>
              <a:rPr lang="sl-SI" sz="2800" dirty="0" smtClean="0"/>
              <a:t>energije? </a:t>
            </a:r>
            <a:r>
              <a:rPr lang="sl-SI" sz="2800" dirty="0"/>
              <a:t>Ali ima elektriko recimo zadnja vas na našem </a:t>
            </a:r>
            <a:r>
              <a:rPr lang="sl-SI" sz="2800" dirty="0" smtClean="0"/>
              <a:t>omrežju? </a:t>
            </a:r>
            <a:r>
              <a:rPr lang="sl-SI" sz="2800" dirty="0"/>
              <a:t>Naš problem bi prevedli na tranzitivno zaprtje grafa in s tem </a:t>
            </a:r>
            <a:r>
              <a:rPr lang="sl-SI" sz="2800" dirty="0" smtClean="0"/>
              <a:t>ugotovili, kje </a:t>
            </a:r>
            <a:r>
              <a:rPr lang="sl-SI" sz="2800" dirty="0"/>
              <a:t>po omrežju še teče tok energije.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4059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 smtClean="0"/>
              <a:t>VIRI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u="sng" dirty="0">
                <a:hlinkClick r:id="rId3"/>
              </a:rPr>
              <a:t>http://</a:t>
            </a:r>
            <a:r>
              <a:rPr lang="sl-SI" u="sng" dirty="0" smtClean="0">
                <a:hlinkClick r:id="rId3"/>
              </a:rPr>
              <a:t>wiki.fmf.unilj.si/wiki/Tranzitivno_zaprtje_usmerjenega_grafa</a:t>
            </a:r>
            <a:endParaRPr lang="sl-SI" u="sng" dirty="0" smtClean="0"/>
          </a:p>
          <a:p>
            <a:endParaRPr lang="sl-SI" u="sng" dirty="0" smtClean="0"/>
          </a:p>
          <a:p>
            <a:r>
              <a:rPr lang="sl-SI" u="sng" dirty="0" smtClean="0">
                <a:hlinkClick r:id="rId4"/>
              </a:rPr>
              <a:t>https</a:t>
            </a:r>
            <a:r>
              <a:rPr lang="sl-SI" u="sng" dirty="0">
                <a:hlinkClick r:id="rId4"/>
              </a:rPr>
              <a:t>://en.wikipedia.org/wiki/Transitive_closure</a:t>
            </a:r>
            <a:r>
              <a:rPr lang="sl-SI" u="sng" dirty="0"/>
              <a:t/>
            </a:r>
            <a:br>
              <a:rPr lang="sl-SI" u="sng" dirty="0"/>
            </a:br>
            <a:endParaRPr lang="sl-SI" dirty="0" smtClean="0"/>
          </a:p>
          <a:p>
            <a:r>
              <a:rPr lang="sl-SI" u="sng" dirty="0" smtClean="0">
                <a:hlinkClick r:id="rId5"/>
              </a:rPr>
              <a:t>http</a:t>
            </a:r>
            <a:r>
              <a:rPr lang="sl-SI" u="sng" dirty="0">
                <a:hlinkClick r:id="rId5"/>
              </a:rPr>
              <a:t>://cs.winona.edu/lin/cs440/ch08-2.pdf</a:t>
            </a:r>
            <a:r>
              <a:rPr lang="sl-SI" u="sng" dirty="0"/>
              <a:t/>
            </a:r>
            <a:br>
              <a:rPr lang="sl-SI" u="sng" dirty="0"/>
            </a:br>
            <a:endParaRPr lang="sl-SI" dirty="0"/>
          </a:p>
          <a:p>
            <a:r>
              <a:rPr lang="sl-SI" u="sng" dirty="0">
                <a:hlinkClick r:id="rId6"/>
              </a:rPr>
              <a:t>http://www.dartmouth.edu/~matc/DiscreteMath/V.6.pdf</a:t>
            </a:r>
            <a:r>
              <a:rPr lang="sl-SI" u="sng" dirty="0"/>
              <a:t/>
            </a:r>
            <a:br>
              <a:rPr lang="sl-SI" u="sng" dirty="0"/>
            </a:br>
            <a:endParaRPr lang="sl-SI" dirty="0"/>
          </a:p>
          <a:p>
            <a:r>
              <a:rPr lang="sl-SI" u="sng" dirty="0">
                <a:hlinkClick r:id="rId7"/>
              </a:rPr>
              <a:t>http://faculty.simpson.edu/lydia.sinapova/www/cmsc250/LN250_Tremblay/L17-Warshall.htm</a:t>
            </a:r>
            <a:r>
              <a:rPr lang="sl-SI" u="sng" dirty="0"/>
              <a:t/>
            </a:r>
            <a:br>
              <a:rPr lang="sl-SI" u="sng" dirty="0"/>
            </a:br>
            <a:endParaRPr lang="sl-SI" dirty="0"/>
          </a:p>
          <a:p>
            <a:r>
              <a:rPr lang="sl-SI" u="sng" dirty="0">
                <a:hlinkClick r:id="rId8"/>
              </a:rPr>
              <a:t>https://sl.wikipedia.org/wiki/Tranzitivnost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467544" y="1582341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dirty="0">
                <a:hlinkClick r:id="rId9"/>
              </a:rPr>
              <a:t> </a:t>
            </a:r>
            <a:r>
              <a:rPr lang="sl-SI" sz="2400" dirty="0" smtClean="0">
                <a:hlinkClick r:id="rId9"/>
              </a:rPr>
              <a:t>  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657172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1066130"/>
          </a:xfrm>
        </p:spPr>
        <p:txBody>
          <a:bodyPr/>
          <a:lstStyle/>
          <a:p>
            <a:endParaRPr lang="sl-SI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365" y="1472095"/>
            <a:ext cx="3923928" cy="3635458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3892789" cy="3622769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755576" y="5176057"/>
            <a:ext cx="389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Usmerjen graf vseh poti do kmetij. 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932040" y="5206949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Začetni graf našega problema.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512039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Opis problema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sl-SI" sz="2400" dirty="0"/>
              <a:t>Usmerjen </a:t>
            </a:r>
            <a:r>
              <a:rPr lang="sl-SI" sz="2400" dirty="0" smtClean="0"/>
              <a:t>graf</a:t>
            </a:r>
            <a:r>
              <a:rPr lang="sl-SI" sz="2400" dirty="0" smtClean="0"/>
              <a:t>: </a:t>
            </a:r>
            <a:r>
              <a:rPr lang="sl-SI" sz="2400" dirty="0" smtClean="0"/>
              <a:t>G </a:t>
            </a:r>
            <a:r>
              <a:rPr lang="sl-SI" sz="2400" dirty="0"/>
              <a:t>= ( V,  A) </a:t>
            </a:r>
            <a:br>
              <a:rPr lang="sl-SI" sz="2400" dirty="0"/>
            </a:br>
            <a:r>
              <a:rPr lang="sl-SI" sz="2400" dirty="0"/>
              <a:t>Tranzitivnost: </a:t>
            </a:r>
            <a:r>
              <a:rPr lang="sl-SI" sz="2400" dirty="0" smtClean="0"/>
              <a:t> </a:t>
            </a:r>
            <a:r>
              <a:rPr lang="sl-SI" sz="2400" dirty="0" err="1" smtClean="0"/>
              <a:t>xRy</a:t>
            </a:r>
            <a:r>
              <a:rPr lang="sl-SI" sz="2400" dirty="0" smtClean="0"/>
              <a:t> ∧ yRz ⇒ xRz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780928"/>
            <a:ext cx="4027422" cy="3445144"/>
          </a:xfrm>
          <a:prstGeom prst="rect">
            <a:avLst/>
          </a:prstGeo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1077633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7" name="Ograda vsebine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340768"/>
            <a:ext cx="5328593" cy="4564828"/>
          </a:xfrm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76947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Rešitev problema</a:t>
            </a:r>
            <a:endParaRPr lang="sl-SI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00995"/>
            <a:ext cx="4694460" cy="4313092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283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000" b="1" dirty="0" smtClean="0"/>
              <a:t>WARSHALLOV ALGORITEM</a:t>
            </a:r>
            <a:endParaRPr lang="sl-SI" sz="4000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IDEJA ALGORITMA</a:t>
            </a:r>
          </a:p>
          <a:p>
            <a:pPr marL="0" indent="0">
              <a:buNone/>
            </a:pPr>
            <a:r>
              <a:rPr lang="sl-SI" dirty="0" smtClean="0"/>
              <a:t>Tranzitivno </a:t>
            </a:r>
            <a:r>
              <a:rPr lang="sl-SI" dirty="0"/>
              <a:t>zaprtje usmerjenega grafa poiščemo s pomočjo </a:t>
            </a:r>
            <a:r>
              <a:rPr lang="sl-SI" b="1" dirty="0" err="1"/>
              <a:t>Warshallovega</a:t>
            </a:r>
            <a:r>
              <a:rPr lang="sl-SI" b="1" dirty="0"/>
              <a:t> algoritma</a:t>
            </a:r>
            <a:r>
              <a:rPr lang="sl-SI" dirty="0"/>
              <a:t>, ki ga izvajamo na matriki sosednosti. Z algoritmom bomo dobili končno matriko sosednosti za </a:t>
            </a:r>
            <a:r>
              <a:rPr lang="sl-SI" dirty="0" smtClean="0"/>
              <a:t>celotno tranzitivno </a:t>
            </a:r>
            <a:r>
              <a:rPr lang="sl-SI" dirty="0"/>
              <a:t>zaprtje usmerjenega grafa.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b="1" dirty="0"/>
              <a:t>Ideja algoritma</a:t>
            </a:r>
            <a:r>
              <a:rPr lang="sl-SI" dirty="0"/>
              <a:t> je, da na vsakem koraku povečujemo množico notranjih točk. To so točke, preko katerih lahko potekajo povezave med vozlišči.</a:t>
            </a:r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59557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IZVEDBA ALGORITMA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z="2800" dirty="0"/>
              <a:t>Definicija: če je a, v</a:t>
            </a:r>
            <a:r>
              <a:rPr lang="sl-SI" sz="2800" baseline="-25000" dirty="0"/>
              <a:t>1</a:t>
            </a:r>
            <a:r>
              <a:rPr lang="sl-SI" sz="2800" dirty="0"/>
              <a:t>, v</a:t>
            </a:r>
            <a:r>
              <a:rPr lang="sl-SI" sz="2800" baseline="-25000" dirty="0"/>
              <a:t>2</a:t>
            </a:r>
            <a:r>
              <a:rPr lang="sl-SI" sz="2800" dirty="0"/>
              <a:t>, v</a:t>
            </a:r>
            <a:r>
              <a:rPr lang="sl-SI" sz="2800" baseline="-25000" dirty="0"/>
              <a:t>3</a:t>
            </a:r>
            <a:r>
              <a:rPr lang="sl-SI" sz="2800" dirty="0"/>
              <a:t>,.., </a:t>
            </a:r>
            <a:r>
              <a:rPr lang="sl-SI" sz="2800" dirty="0" err="1"/>
              <a:t>v</a:t>
            </a:r>
            <a:r>
              <a:rPr lang="sl-SI" sz="2800" baseline="-25000" dirty="0" err="1"/>
              <a:t>n</a:t>
            </a:r>
            <a:r>
              <a:rPr lang="sl-SI" sz="2800" baseline="-25000" dirty="0"/>
              <a:t>, </a:t>
            </a:r>
            <a:r>
              <a:rPr lang="sl-SI" sz="2800" dirty="0"/>
              <a:t>b sprehod v grafu G, a≠v</a:t>
            </a:r>
            <a:r>
              <a:rPr lang="sl-SI" sz="2800" baseline="-25000" dirty="0"/>
              <a:t>1</a:t>
            </a:r>
            <a:r>
              <a:rPr lang="sl-SI" sz="2800" dirty="0"/>
              <a:t>, b≠v</a:t>
            </a:r>
            <a:r>
              <a:rPr lang="sl-SI" sz="2800" baseline="-25000" dirty="0"/>
              <a:t>n</a:t>
            </a:r>
            <a:r>
              <a:rPr lang="sl-SI" sz="2800" dirty="0"/>
              <a:t>, n &gt; 2, potem so v</a:t>
            </a:r>
            <a:r>
              <a:rPr lang="sl-SI" sz="2800" baseline="-25000" dirty="0"/>
              <a:t>1</a:t>
            </a:r>
            <a:r>
              <a:rPr lang="sl-SI" sz="2800" dirty="0"/>
              <a:t>, v</a:t>
            </a:r>
            <a:r>
              <a:rPr lang="sl-SI" sz="2800" baseline="-25000" dirty="0"/>
              <a:t>2</a:t>
            </a:r>
            <a:r>
              <a:rPr lang="sl-SI" sz="2800" dirty="0"/>
              <a:t>, v</a:t>
            </a:r>
            <a:r>
              <a:rPr lang="sl-SI" sz="2800" baseline="-25000" dirty="0"/>
              <a:t>3</a:t>
            </a:r>
            <a:r>
              <a:rPr lang="sl-SI" sz="2800" dirty="0"/>
              <a:t>,.., v</a:t>
            </a:r>
            <a:r>
              <a:rPr lang="sl-SI" sz="2800" baseline="-25000" dirty="0"/>
              <a:t>n,</a:t>
            </a:r>
            <a:r>
              <a:rPr lang="sl-SI" sz="2800" dirty="0"/>
              <a:t> notranje točke grafa.</a:t>
            </a:r>
            <a:br>
              <a:rPr lang="sl-SI" sz="2800" dirty="0"/>
            </a:br>
            <a:endParaRPr lang="sl-SI" sz="2800" dirty="0" smtClean="0"/>
          </a:p>
          <a:p>
            <a:pPr lvl="0"/>
            <a:endParaRPr lang="sl-SI" sz="2800" dirty="0"/>
          </a:p>
          <a:p>
            <a:pPr lvl="0"/>
            <a:r>
              <a:rPr lang="sl-SI" sz="2800" dirty="0"/>
              <a:t>Matrika sosednosti je kvadratna matrika A(G) = [</a:t>
            </a:r>
            <a:r>
              <a:rPr lang="sl-SI" sz="2800" dirty="0" err="1"/>
              <a:t>Aij</a:t>
            </a:r>
            <a:r>
              <a:rPr lang="sl-SI" sz="2800" dirty="0"/>
              <a:t>] </a:t>
            </a:r>
          </a:p>
          <a:p>
            <a:pPr marL="0" lvl="0" indent="0">
              <a:buNone/>
            </a:pPr>
            <a:r>
              <a:rPr lang="sl-SI" sz="2800" dirty="0"/>
              <a:t>    </a:t>
            </a:r>
            <a:r>
              <a:rPr lang="sl-SI" sz="2800" dirty="0" err="1"/>
              <a:t>Aij</a:t>
            </a:r>
            <a:r>
              <a:rPr lang="sl-SI" sz="2800" dirty="0"/>
              <a:t>= 1, če je i~j </a:t>
            </a:r>
            <a:br>
              <a:rPr lang="sl-SI" sz="2800" dirty="0"/>
            </a:br>
            <a:r>
              <a:rPr lang="sl-SI" sz="2800" dirty="0"/>
              <a:t>    </a:t>
            </a:r>
            <a:r>
              <a:rPr lang="sl-SI" sz="2800" dirty="0" err="1"/>
              <a:t>Aij</a:t>
            </a:r>
            <a:r>
              <a:rPr lang="sl-SI" sz="2800" dirty="0"/>
              <a:t> = 0; sicer.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70037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z="2800" dirty="0" smtClean="0"/>
              <a:t>S </a:t>
            </a:r>
            <a:r>
              <a:rPr lang="sl-SI" sz="2800" dirty="0"/>
              <a:t>pomočjo algoritma zgradimo matriko A = W</a:t>
            </a:r>
            <a:r>
              <a:rPr lang="sl-SI" sz="2800" baseline="30000" dirty="0"/>
              <a:t>[0]</a:t>
            </a:r>
            <a:r>
              <a:rPr lang="sl-SI" sz="2800" dirty="0"/>
              <a:t>, W</a:t>
            </a:r>
            <a:r>
              <a:rPr lang="sl-SI" sz="2800" baseline="30000" dirty="0"/>
              <a:t>[1]</a:t>
            </a:r>
            <a:r>
              <a:rPr lang="sl-SI" sz="2800" dirty="0"/>
              <a:t>, W</a:t>
            </a:r>
            <a:r>
              <a:rPr lang="sl-SI" sz="2800" baseline="30000" dirty="0"/>
              <a:t>[2]</a:t>
            </a:r>
            <a:r>
              <a:rPr lang="sl-SI" sz="2800" dirty="0"/>
              <a:t>, W</a:t>
            </a:r>
            <a:r>
              <a:rPr lang="sl-SI" sz="2800" baseline="30000" dirty="0"/>
              <a:t>[3]</a:t>
            </a:r>
            <a:r>
              <a:rPr lang="sl-SI" sz="2800" dirty="0"/>
              <a:t>,… W</a:t>
            </a:r>
            <a:r>
              <a:rPr lang="sl-SI" sz="2800" baseline="30000" dirty="0"/>
              <a:t>[n]</a:t>
            </a:r>
            <a:r>
              <a:rPr lang="sl-SI" sz="2800" dirty="0"/>
              <a:t> = T. </a:t>
            </a:r>
            <a:endParaRPr lang="sl-SI" sz="3300" dirty="0"/>
          </a:p>
          <a:p>
            <a:endParaRPr lang="sl-SI" sz="2800" dirty="0" smtClean="0"/>
          </a:p>
          <a:p>
            <a:pPr marL="0" indent="0">
              <a:buNone/>
            </a:pPr>
            <a:endParaRPr lang="sl-SI" sz="2800" dirty="0"/>
          </a:p>
          <a:p>
            <a:pPr lvl="0"/>
            <a:r>
              <a:rPr lang="sl-SI" sz="2800" dirty="0" smtClean="0"/>
              <a:t>[</a:t>
            </a:r>
            <a:r>
              <a:rPr lang="sl-SI" sz="2800" dirty="0"/>
              <a:t>W</a:t>
            </a:r>
            <a:r>
              <a:rPr lang="sl-SI" sz="2800" baseline="30000" dirty="0"/>
              <a:t>[k</a:t>
            </a:r>
            <a:r>
              <a:rPr lang="sl-SI" sz="2800" dirty="0"/>
              <a:t>]</a:t>
            </a:r>
            <a:r>
              <a:rPr lang="sl-SI" sz="2800" baseline="-25000" dirty="0"/>
              <a:t>i,j</a:t>
            </a:r>
            <a:r>
              <a:rPr lang="sl-SI" sz="2800" dirty="0"/>
              <a:t> = 1 če in samo če obstaja direktna pot iz v</a:t>
            </a:r>
            <a:r>
              <a:rPr lang="sl-SI" sz="2800" baseline="-25000" dirty="0"/>
              <a:t>i</a:t>
            </a:r>
            <a:r>
              <a:rPr lang="sl-SI" sz="2800" dirty="0"/>
              <a:t> v </a:t>
            </a:r>
            <a:r>
              <a:rPr lang="sl-SI" sz="2800" dirty="0" err="1"/>
              <a:t>v</a:t>
            </a:r>
            <a:r>
              <a:rPr lang="sl-SI" sz="2800" baseline="-25000" dirty="0" err="1"/>
              <a:t>j</a:t>
            </a:r>
            <a:r>
              <a:rPr lang="sl-SI" sz="2800" baseline="-25000" dirty="0"/>
              <a:t> </a:t>
            </a:r>
            <a:r>
              <a:rPr lang="sl-SI" sz="2800" dirty="0"/>
              <a:t>ali sprehod iz v</a:t>
            </a:r>
            <a:r>
              <a:rPr lang="sl-SI" sz="2800" baseline="-25000" dirty="0"/>
              <a:t>i</a:t>
            </a:r>
            <a:r>
              <a:rPr lang="sl-SI" sz="2800" dirty="0"/>
              <a:t> v </a:t>
            </a:r>
            <a:r>
              <a:rPr lang="sl-SI" sz="2800" dirty="0" err="1"/>
              <a:t>v</a:t>
            </a:r>
            <a:r>
              <a:rPr lang="sl-SI" sz="2800" baseline="-25000" dirty="0" err="1"/>
              <a:t>j</a:t>
            </a:r>
            <a:r>
              <a:rPr lang="sl-SI" sz="2800" dirty="0"/>
              <a:t> preko notranjih točk {v</a:t>
            </a:r>
            <a:r>
              <a:rPr lang="sl-SI" sz="2800" baseline="-25000" dirty="0"/>
              <a:t>1</a:t>
            </a:r>
            <a:r>
              <a:rPr lang="sl-SI" sz="2800" dirty="0"/>
              <a:t>, v</a:t>
            </a:r>
            <a:r>
              <a:rPr lang="sl-SI" sz="2800" baseline="-25000" dirty="0"/>
              <a:t>2</a:t>
            </a:r>
            <a:r>
              <a:rPr lang="sl-SI" sz="2800" dirty="0"/>
              <a:t>, v</a:t>
            </a:r>
            <a:r>
              <a:rPr lang="sl-SI" sz="2800" baseline="-25000" dirty="0"/>
              <a:t>3,</a:t>
            </a:r>
            <a:r>
              <a:rPr lang="sl-SI" sz="2800" dirty="0"/>
              <a:t>…, </a:t>
            </a:r>
            <a:r>
              <a:rPr lang="sl-SI" sz="2800" dirty="0" err="1"/>
              <a:t>v</a:t>
            </a:r>
            <a:r>
              <a:rPr lang="sl-SI" sz="2800" baseline="-25000" dirty="0" err="1"/>
              <a:t>k</a:t>
            </a:r>
            <a:r>
              <a:rPr lang="sl-SI" sz="2800" dirty="0"/>
              <a:t>}.</a:t>
            </a:r>
          </a:p>
          <a:p>
            <a:pPr marL="0" indent="0">
              <a:buNone/>
            </a:pPr>
            <a:r>
              <a:rPr lang="sl-SI" sz="2800" dirty="0"/>
              <a:t> 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94828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29128</TotalTime>
  <Words>1603</Words>
  <Application>Microsoft Office PowerPoint</Application>
  <PresentationFormat>Diaprojekcija na zaslonu (4:3)</PresentationFormat>
  <Paragraphs>170</Paragraphs>
  <Slides>23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23</vt:i4>
      </vt:variant>
    </vt:vector>
  </HeadingPairs>
  <TitlesOfParts>
    <vt:vector size="24" baseType="lpstr">
      <vt:lpstr>Altana</vt:lpstr>
      <vt:lpstr>TRANZITIVNO ZAPRTJE USMERJENEGA GRAFA   </vt:lpstr>
      <vt:lpstr>PowerPointova predstavitev</vt:lpstr>
      <vt:lpstr>PowerPointova predstavitev</vt:lpstr>
      <vt:lpstr>Opis problema</vt:lpstr>
      <vt:lpstr>PowerPointova predstavitev</vt:lpstr>
      <vt:lpstr>Rešitev problema</vt:lpstr>
      <vt:lpstr>WARSHALLOV ALGORITEM</vt:lpstr>
      <vt:lpstr>IZVEDBA ALGORITMA</vt:lpstr>
      <vt:lpstr>PowerPointova predstavitev</vt:lpstr>
      <vt:lpstr>POTEK WARSHALLOVEGA ALGORITMA </vt:lpstr>
      <vt:lpstr>PowerPointova predstavitev</vt:lpstr>
      <vt:lpstr>1. korak</vt:lpstr>
      <vt:lpstr>2. korak</vt:lpstr>
      <vt:lpstr>PowerPointova predstavitev</vt:lpstr>
      <vt:lpstr>4. korak </vt:lpstr>
      <vt:lpstr>5. korak </vt:lpstr>
      <vt:lpstr>6. korak</vt:lpstr>
      <vt:lpstr>7. korak </vt:lpstr>
      <vt:lpstr>Končna matrika sosednosti</vt:lpstr>
      <vt:lpstr>Tranzitivno zaprtje grafa</vt:lpstr>
      <vt:lpstr>Zakjuček</vt:lpstr>
      <vt:lpstr>PowerPointova predstavitev</vt:lpstr>
      <vt:lpstr>VIRI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TRANZITIVNO ZAPRTJE USMERJENEGA GRAFA</dc:title>
  <dc:creator>Cesar</dc:creator>
  <cp:lastModifiedBy>Cesar</cp:lastModifiedBy>
  <cp:revision>123</cp:revision>
  <dcterms:created xsi:type="dcterms:W3CDTF">2016-01-19T20:45:36Z</dcterms:created>
  <dcterms:modified xsi:type="dcterms:W3CDTF">2016-02-09T23:20:35Z</dcterms:modified>
</cp:coreProperties>
</file>