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8" r:id="rId5"/>
    <p:sldId id="266" r:id="rId6"/>
    <p:sldId id="267" r:id="rId7"/>
    <p:sldId id="268" r:id="rId8"/>
    <p:sldId id="269" r:id="rId9"/>
    <p:sldId id="270" r:id="rId10"/>
    <p:sldId id="276" r:id="rId11"/>
    <p:sldId id="264" r:id="rId12"/>
    <p:sldId id="279" r:id="rId13"/>
    <p:sldId id="261" r:id="rId14"/>
    <p:sldId id="262" r:id="rId15"/>
    <p:sldId id="263" r:id="rId16"/>
    <p:sldId id="260" r:id="rId17"/>
    <p:sldId id="281" r:id="rId18"/>
    <p:sldId id="282" r:id="rId19"/>
    <p:sldId id="283" r:id="rId20"/>
    <p:sldId id="284" r:id="rId21"/>
    <p:sldId id="257" r:id="rId22"/>
    <p:sldId id="272" r:id="rId23"/>
    <p:sldId id="273" r:id="rId24"/>
    <p:sldId id="274" r:id="rId25"/>
    <p:sldId id="265" r:id="rId26"/>
    <p:sldId id="275" r:id="rId27"/>
    <p:sldId id="271" r:id="rId2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390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438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5172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8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7163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050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693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1049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180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432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276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96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737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679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943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16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706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CBAE715-CA11-4CFA-8FBA-7DFBA5E28145}" type="datetimeFigureOut">
              <a:rPr lang="sl-SI" smtClean="0"/>
              <a:t>1. 02. 2016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60B53-BF1B-4794-8684-06915C96F1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4200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powtoon.com/online-presentation/bPrwrcXuKLi/madzarksa-metoda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pypi.python.org/pypi/munkre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nauk.si/materials/838/out/#state=1" TargetMode="External"/><Relationship Id="rId7" Type="http://schemas.openxmlformats.org/officeDocument/2006/relationships/hyperlink" Target="https://pypi.python.org/pypi/munkres/" TargetMode="External"/><Relationship Id="rId2" Type="http://schemas.openxmlformats.org/officeDocument/2006/relationships/hyperlink" Target="http://www.fmf.uni-lj.si/~juvan/OptimizacijskeMetodeISRM/0708/gradiva/madzarsk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oftware.clapper.org/munkres/" TargetMode="External"/><Relationship Id="rId5" Type="http://schemas.openxmlformats.org/officeDocument/2006/relationships/hyperlink" Target="http://www.math.harvard.edu/archive/20_spring_05/handouts/assignment_overheads.pdf" TargetMode="External"/><Relationship Id="rId4" Type="http://schemas.openxmlformats.org/officeDocument/2006/relationships/hyperlink" Target="https://en.wikipedia.org/wiki/Hungarian_algorith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l.wikipedia.org/wiki/Dvodelni_graf#/media/File:RecursiveEvenBipartite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sl.wikipedia.org/wiki/Slika:2-regul%C3%A1rn%C3%AD_graf_na_6_vrcholech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sl.wikipedia.org/wiki/Slika:3-regular_graph2.sv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302279" cy="3329581"/>
          </a:xfrm>
        </p:spPr>
        <p:txBody>
          <a:bodyPr/>
          <a:lstStyle/>
          <a:p>
            <a:r>
              <a:rPr lang="en-US" dirty="0" err="1" smtClean="0"/>
              <a:t>Madžarska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Uroš</a:t>
            </a:r>
            <a:r>
              <a:rPr lang="en-US" dirty="0" smtClean="0"/>
              <a:t> </a:t>
            </a:r>
            <a:r>
              <a:rPr lang="en-US" dirty="0" err="1" smtClean="0"/>
              <a:t>Ribič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97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 postopka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Imamo matriko C dimenzije n. 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Posamezni element matrike predstavlja ceno razvoza </a:t>
            </a:r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02" y="2585136"/>
            <a:ext cx="3333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 postopka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35460" y="1647568"/>
            <a:ext cx="9514394" cy="4852086"/>
          </a:xfrm>
        </p:spPr>
        <p:txBody>
          <a:bodyPr>
            <a:normAutofit/>
          </a:bodyPr>
          <a:lstStyle/>
          <a:p>
            <a:r>
              <a:rPr lang="sl-SI" b="1" u="sng" dirty="0" smtClean="0"/>
              <a:t>1</a:t>
            </a:r>
            <a:r>
              <a:rPr lang="sl-SI" b="1" u="sng" dirty="0"/>
              <a:t>. Korak</a:t>
            </a:r>
            <a:r>
              <a:rPr lang="sl-SI" u="sng" dirty="0"/>
              <a:t>:</a:t>
            </a:r>
            <a:r>
              <a:rPr lang="sl-SI" dirty="0"/>
              <a:t> V vsaki vrstici odštejemo vrednost najmanjšega elementa iz vrstice. Enako storimo še za stolpce.</a:t>
            </a:r>
          </a:p>
          <a:p>
            <a:r>
              <a:rPr lang="sl-SI" b="1" u="sng" dirty="0"/>
              <a:t>2. Korak: </a:t>
            </a:r>
            <a:endParaRPr lang="sl-SI" dirty="0"/>
          </a:p>
          <a:p>
            <a:pPr lvl="1"/>
            <a:r>
              <a:rPr lang="sl-SI" dirty="0"/>
              <a:t>Pogledamo, če lahko izberemo n elementov iz C tako, da so vsi enaki 0 in da se ti elementi pojavijo v vsaki vrstici in vsakem stolpcu. </a:t>
            </a:r>
            <a:br>
              <a:rPr lang="sl-SI" dirty="0"/>
            </a:br>
            <a:endParaRPr lang="sl-SI" dirty="0"/>
          </a:p>
          <a:p>
            <a:pPr lvl="1"/>
            <a:r>
              <a:rPr lang="sl-SI" dirty="0"/>
              <a:t>Sicer pa izberemo množico </a:t>
            </a:r>
            <a:r>
              <a:rPr lang="sl-SI" dirty="0" smtClean="0"/>
              <a:t>P </a:t>
            </a:r>
            <a:r>
              <a:rPr lang="sl-SI" dirty="0"/>
              <a:t>vrstic in stolpcev, tako da je IPI &lt; </a:t>
            </a:r>
            <a:r>
              <a:rPr lang="en-US" dirty="0" smtClean="0"/>
              <a:t>dim (C) (</a:t>
            </a:r>
            <a:r>
              <a:rPr lang="sl-SI" dirty="0" smtClean="0"/>
              <a:t>dimenzija matrike </a:t>
            </a:r>
            <a:r>
              <a:rPr lang="en-US" dirty="0" smtClean="0"/>
              <a:t>C) </a:t>
            </a:r>
            <a:r>
              <a:rPr lang="sl-SI" dirty="0" smtClean="0"/>
              <a:t> </a:t>
            </a:r>
            <a:r>
              <a:rPr lang="sl-SI" dirty="0"/>
              <a:t>in da vrstica in stolpci iz P pokrijejo vse ničle iz C. Med nepokritimi elementi pa </a:t>
            </a:r>
            <a:r>
              <a:rPr lang="sl-SI" dirty="0" smtClean="0"/>
              <a:t>poiščemo</a:t>
            </a:r>
            <a:r>
              <a:rPr lang="en-US" dirty="0" smtClean="0"/>
              <a:t> </a:t>
            </a:r>
            <a:r>
              <a:rPr lang="sl-SI" dirty="0" smtClean="0"/>
              <a:t>najmanjšega </a:t>
            </a:r>
            <a:r>
              <a:rPr lang="sl-SI" dirty="0"/>
              <a:t>to je </a:t>
            </a:r>
            <a:r>
              <a:rPr lang="sl-SI" b="1" dirty="0"/>
              <a:t>ε. </a:t>
            </a:r>
            <a:r>
              <a:rPr lang="sl-SI" dirty="0"/>
              <a:t>Sedaj:</a:t>
            </a:r>
          </a:p>
          <a:p>
            <a:pPr lvl="2"/>
            <a:r>
              <a:rPr lang="sl-SI" dirty="0" smtClean="0"/>
              <a:t>Vse </a:t>
            </a:r>
            <a:r>
              <a:rPr lang="sl-SI" dirty="0"/>
              <a:t>nepokrite elemente zmanjšamo za </a:t>
            </a:r>
            <a:r>
              <a:rPr lang="sl-SI" b="1" dirty="0"/>
              <a:t>ε</a:t>
            </a:r>
            <a:endParaRPr lang="sl-SI" dirty="0"/>
          </a:p>
          <a:p>
            <a:pPr lvl="2"/>
            <a:r>
              <a:rPr lang="sl-SI" dirty="0"/>
              <a:t>Vse dvojno pokrite elemente zvišamo za </a:t>
            </a:r>
            <a:r>
              <a:rPr lang="sl-SI" b="1" dirty="0"/>
              <a:t>ε</a:t>
            </a:r>
            <a:endParaRPr lang="sl-SI" dirty="0"/>
          </a:p>
          <a:p>
            <a:pPr lvl="1"/>
            <a:r>
              <a:rPr lang="sl-SI" dirty="0"/>
              <a:t>Vrnemo se na začetek </a:t>
            </a:r>
            <a:r>
              <a:rPr lang="sl-SI" b="1" dirty="0"/>
              <a:t>2. koraka</a:t>
            </a:r>
            <a:r>
              <a:rPr lang="sl-SI" b="1" dirty="0" smtClean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85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Pokritje (množica P)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Množica P ni enolično določena.</a:t>
            </a:r>
          </a:p>
          <a:p>
            <a:r>
              <a:rPr lang="sl-SI" dirty="0"/>
              <a:t>Za P najprej izberemo tiste vrstice oziroma stolpce, v katerih se 0 pojavi večkrat, takšna vrstica ali stolpec bo zagotovo vsaj ena, če jo ne najdemo potem lahko že poiščemo končno rešitev. </a:t>
            </a:r>
          </a:p>
          <a:p>
            <a:r>
              <a:rPr lang="sl-SI" dirty="0"/>
              <a:t>Če ostane še kakšna ničla ne pokrita potem izberemo še vrstice in stolpce v katerih je samo ena ničla.</a:t>
            </a:r>
          </a:p>
          <a:p>
            <a:r>
              <a:rPr lang="en-US" i="1" dirty="0"/>
              <a:t>Primer </a:t>
            </a:r>
            <a:r>
              <a:rPr lang="sl-SI" i="1" dirty="0"/>
              <a:t>množice</a:t>
            </a:r>
            <a:r>
              <a:rPr lang="en-US" i="1" dirty="0"/>
              <a:t> P: </a:t>
            </a:r>
            <a:r>
              <a:rPr lang="sl-SI" i="1" dirty="0"/>
              <a:t>P = {s</a:t>
            </a:r>
            <a:r>
              <a:rPr lang="sl-SI" i="1" baseline="-25000" dirty="0"/>
              <a:t>1</a:t>
            </a:r>
            <a:r>
              <a:rPr lang="sl-SI" i="1" dirty="0"/>
              <a:t>, s</a:t>
            </a:r>
            <a:r>
              <a:rPr lang="sl-SI" i="1" baseline="-25000" dirty="0"/>
              <a:t>3</a:t>
            </a:r>
            <a:r>
              <a:rPr lang="sl-SI" i="1" dirty="0"/>
              <a:t>, s</a:t>
            </a:r>
            <a:r>
              <a:rPr lang="sl-SI" i="1" baseline="-25000" dirty="0"/>
              <a:t>5</a:t>
            </a:r>
            <a:r>
              <a:rPr lang="sl-SI" i="1" dirty="0"/>
              <a:t>,</a:t>
            </a:r>
            <a:r>
              <a:rPr lang="en-US" i="1" dirty="0"/>
              <a:t>…,</a:t>
            </a:r>
            <a:r>
              <a:rPr lang="sl-SI" i="1" dirty="0"/>
              <a:t> v</a:t>
            </a:r>
            <a:r>
              <a:rPr lang="sl-SI" i="1" baseline="-25000" dirty="0"/>
              <a:t>1</a:t>
            </a:r>
            <a:r>
              <a:rPr lang="sl-SI" i="1" dirty="0"/>
              <a:t>,v</a:t>
            </a:r>
            <a:r>
              <a:rPr lang="sl-SI" i="1" baseline="-25000" dirty="0"/>
              <a:t>2</a:t>
            </a:r>
            <a:r>
              <a:rPr lang="sl-SI" i="1" dirty="0"/>
              <a:t>,…, </a:t>
            </a:r>
            <a:r>
              <a:rPr lang="sl-SI" i="1" dirty="0" err="1"/>
              <a:t>v</a:t>
            </a:r>
            <a:r>
              <a:rPr lang="sl-SI" i="1" baseline="-25000" dirty="0" err="1"/>
              <a:t>n</a:t>
            </a:r>
            <a:r>
              <a:rPr lang="sl-SI" i="1" dirty="0"/>
              <a:t>}</a:t>
            </a:r>
            <a:r>
              <a:rPr lang="en-US" i="1" dirty="0"/>
              <a:t>. </a:t>
            </a:r>
            <a:r>
              <a:rPr lang="sl-SI" dirty="0"/>
              <a:t>Pri čemer je S</a:t>
            </a:r>
            <a:r>
              <a:rPr lang="sl-SI" baseline="-25000" dirty="0"/>
              <a:t>i</a:t>
            </a:r>
            <a:r>
              <a:rPr lang="sl-SI" dirty="0"/>
              <a:t> – i-ti stolpec in V</a:t>
            </a:r>
            <a:r>
              <a:rPr lang="sl-SI" baseline="-25000" dirty="0"/>
              <a:t>i</a:t>
            </a:r>
            <a:r>
              <a:rPr lang="sl-SI" dirty="0"/>
              <a:t> i-ta vrstica.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251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Reševanje</a:t>
            </a:r>
            <a:r>
              <a:rPr lang="en-US" dirty="0" smtClean="0"/>
              <a:t> </a:t>
            </a:r>
            <a:r>
              <a:rPr lang="sl-SI" dirty="0" smtClean="0"/>
              <a:t>primera</a:t>
            </a:r>
            <a:r>
              <a:rPr lang="en-US" dirty="0" smtClean="0"/>
              <a:t> 1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sl-SI" dirty="0" smtClean="0"/>
              <a:t>pretvorimo v matrično obliko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sl-SI" dirty="0"/>
              <a:t>V vsaki vrstici poiščemo najmanjši element. Ta element nam bo povedal koliko stroškov, bo delavec zagotovo pridelal. In ga odštejemo od posameznega elementa iz vrstice.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914440"/>
              </p:ext>
            </p:extLst>
          </p:nvPr>
        </p:nvGraphicFramePr>
        <p:xfrm>
          <a:off x="1820002" y="2547210"/>
          <a:ext cx="2924993" cy="118180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88534"/>
                <a:gridCol w="842191"/>
                <a:gridCol w="781311"/>
                <a:gridCol w="512957"/>
              </a:tblGrid>
              <a:tr h="3013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687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57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86</a:t>
                      </a:r>
                    </a:p>
                  </a:txBody>
                  <a:tcPr marL="68580" marR="68580" marT="0" marB="0" anchor="ctr"/>
                </a:tc>
              </a:tr>
              <a:tr h="257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23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797202"/>
              </p:ext>
            </p:extLst>
          </p:nvPr>
        </p:nvGraphicFramePr>
        <p:xfrm>
          <a:off x="1820002" y="4874979"/>
          <a:ext cx="2686094" cy="13734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1338"/>
                <a:gridCol w="671709"/>
                <a:gridCol w="671338"/>
                <a:gridCol w="671709"/>
              </a:tblGrid>
              <a:tr h="3433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23</a:t>
                      </a:r>
                    </a:p>
                  </a:txBody>
                  <a:tcPr marL="68580" marR="68580" marT="0" marB="0" anchor="ctr"/>
                </a:tc>
              </a:tr>
              <a:tr h="3433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55</a:t>
                      </a:r>
                    </a:p>
                  </a:txBody>
                  <a:tcPr marL="68580" marR="68580" marT="0" marB="0" anchor="ctr"/>
                </a:tc>
              </a:tr>
              <a:tr h="3433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81</a:t>
                      </a:r>
                    </a:p>
                  </a:txBody>
                  <a:tcPr marL="68580" marR="68580" marT="0" marB="0" anchor="ctr"/>
                </a:tc>
              </a:tr>
              <a:tr h="3433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7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1069" y="322445"/>
            <a:ext cx="10746818" cy="5843050"/>
          </a:xfrm>
        </p:spPr>
        <p:txBody>
          <a:bodyPr/>
          <a:lstStyle/>
          <a:p>
            <a:r>
              <a:rPr lang="sl-SI" dirty="0" smtClean="0"/>
              <a:t>Podobno </a:t>
            </a:r>
            <a:r>
              <a:rPr lang="sl-SI" dirty="0"/>
              <a:t>storimo še za stolpce in </a:t>
            </a:r>
            <a:r>
              <a:rPr lang="sl-SI" dirty="0" smtClean="0"/>
              <a:t>dobimo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 smtClean="0"/>
          </a:p>
          <a:p>
            <a:endParaRPr lang="en-US" dirty="0" smtClean="0"/>
          </a:p>
          <a:p>
            <a:r>
              <a:rPr lang="sl-SI" dirty="0" smtClean="0"/>
              <a:t>Ker </a:t>
            </a:r>
            <a:r>
              <a:rPr lang="sl-SI" dirty="0"/>
              <a:t>ne moremo </a:t>
            </a:r>
            <a:r>
              <a:rPr lang="sl-SI" dirty="0" smtClean="0"/>
              <a:t>izbrati ničel tako da bi bila vsaka v svoji vrstici in v svojem stolpcu </a:t>
            </a:r>
            <a:r>
              <a:rPr lang="sl-SI" dirty="0"/>
              <a:t>si pomagamo s pokritji. Za pokritje izberemo 2. in 4. vrstico ter 3. stolpec 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marL="0" lvl="0" indent="0">
              <a:buNone/>
            </a:pPr>
            <a:endParaRPr lang="sl-SI" dirty="0"/>
          </a:p>
          <a:p>
            <a:pPr lvl="0"/>
            <a:r>
              <a:rPr lang="sl-SI" dirty="0"/>
              <a:t>Poiščemo najmanjši element, ki ni pokrit (6) in ga odštejemo od elementov, ki niso </a:t>
            </a:r>
            <a:r>
              <a:rPr lang="sl-SI" dirty="0" smtClean="0"/>
              <a:t>pokriti </a:t>
            </a:r>
            <a:r>
              <a:rPr lang="sl-SI" dirty="0"/>
              <a:t>in prištejemo elementom, ki so pokriti dvakrat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51278"/>
              </p:ext>
            </p:extLst>
          </p:nvPr>
        </p:nvGraphicFramePr>
        <p:xfrm>
          <a:off x="3487995" y="3243970"/>
          <a:ext cx="4603750" cy="11739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0620"/>
                <a:gridCol w="1151255"/>
                <a:gridCol w="1150620"/>
                <a:gridCol w="1151255"/>
              </a:tblGrid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40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40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66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32398"/>
              </p:ext>
            </p:extLst>
          </p:nvPr>
        </p:nvGraphicFramePr>
        <p:xfrm>
          <a:off x="3487995" y="5436158"/>
          <a:ext cx="4603750" cy="11739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0620"/>
                <a:gridCol w="1151255"/>
                <a:gridCol w="1150620"/>
                <a:gridCol w="1151255"/>
              </a:tblGrid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2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60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329696"/>
              </p:ext>
            </p:extLst>
          </p:nvPr>
        </p:nvGraphicFramePr>
        <p:xfrm>
          <a:off x="3487995" y="973888"/>
          <a:ext cx="4603750" cy="11739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0620"/>
                <a:gridCol w="1151255"/>
                <a:gridCol w="1150620"/>
                <a:gridCol w="1151255"/>
              </a:tblGrid>
              <a:tr h="103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2829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66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00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3312" y="505838"/>
            <a:ext cx="8946541" cy="5742561"/>
          </a:xfrm>
        </p:spPr>
        <p:txBody>
          <a:bodyPr/>
          <a:lstStyle/>
          <a:p>
            <a:r>
              <a:rPr lang="sl-SI" dirty="0" smtClean="0"/>
              <a:t>Sedaj lahko izberemo elemente tako, da se pojavijo v vsaki vrstici in vsakem stolpcu in vsi so enaki 0.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sl-SI" dirty="0" smtClean="0"/>
              <a:t>Označeni elementi predstavljajo rešitev pro</a:t>
            </a:r>
            <a:r>
              <a:rPr lang="en-US" dirty="0" smtClean="0"/>
              <a:t>b</a:t>
            </a:r>
            <a:r>
              <a:rPr lang="sl-SI" dirty="0" smtClean="0"/>
              <a:t>lema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593457"/>
              </p:ext>
            </p:extLst>
          </p:nvPr>
        </p:nvGraphicFramePr>
        <p:xfrm>
          <a:off x="1533762" y="1505743"/>
          <a:ext cx="4603750" cy="11739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0620"/>
                <a:gridCol w="1151255"/>
                <a:gridCol w="1150620"/>
                <a:gridCol w="1151255"/>
              </a:tblGrid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2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60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751073"/>
              </p:ext>
            </p:extLst>
          </p:nvPr>
        </p:nvGraphicFramePr>
        <p:xfrm>
          <a:off x="1533762" y="3120535"/>
          <a:ext cx="4603750" cy="11739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0620"/>
                <a:gridCol w="1151255"/>
                <a:gridCol w="1150620"/>
                <a:gridCol w="11512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37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86</a:t>
                      </a:r>
                    </a:p>
                  </a:txBody>
                  <a:tcPr marL="68580" marR="6858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23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76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Rešitev primera 1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Rešitev</a:t>
            </a:r>
            <a:r>
              <a:rPr lang="en-US" dirty="0" smtClean="0"/>
              <a:t> </a:t>
            </a:r>
            <a:r>
              <a:rPr lang="sl-SI" dirty="0" smtClean="0"/>
              <a:t>problema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11</a:t>
            </a:r>
            <a:r>
              <a:rPr lang="sl-SI" dirty="0" smtClean="0"/>
              <a:t> </a:t>
            </a:r>
            <a:r>
              <a:rPr lang="sl-SI" dirty="0"/>
              <a:t>+ 37 + </a:t>
            </a:r>
            <a:r>
              <a:rPr lang="en-US" dirty="0" smtClean="0"/>
              <a:t>69</a:t>
            </a:r>
            <a:r>
              <a:rPr lang="sl-SI" dirty="0" smtClean="0"/>
              <a:t> </a:t>
            </a:r>
            <a:r>
              <a:rPr lang="sl-SI" dirty="0"/>
              <a:t>+ 23 = 140. Najmanjši skupni stroški so torej 140€</a:t>
            </a:r>
            <a:r>
              <a:rPr lang="sl-SI" dirty="0" smtClean="0"/>
              <a:t>.</a:t>
            </a:r>
            <a:endParaRPr lang="en-US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600432"/>
              </p:ext>
            </p:extLst>
          </p:nvPr>
        </p:nvGraphicFramePr>
        <p:xfrm>
          <a:off x="1827213" y="2784633"/>
          <a:ext cx="5097462" cy="115871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74014"/>
                <a:gridCol w="1274717"/>
                <a:gridCol w="1274014"/>
                <a:gridCol w="1274717"/>
              </a:tblGrid>
              <a:tr h="288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82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83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69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92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91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77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37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49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92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02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11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69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86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02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98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5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2 (n*m matrika)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Algoritem lahko uporabimo tudi za primer, ko bi imeli 5 delavcev in 4 opravila</a:t>
            </a: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78162"/>
              </p:ext>
            </p:extLst>
          </p:nvPr>
        </p:nvGraphicFramePr>
        <p:xfrm>
          <a:off x="1103312" y="2906669"/>
          <a:ext cx="7496174" cy="1760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8904"/>
                <a:gridCol w="1498904"/>
                <a:gridCol w="1498904"/>
                <a:gridCol w="1499731"/>
                <a:gridCol w="1499731"/>
              </a:tblGrid>
              <a:tr h="2874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Delo 1 (€)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Delo 2 (€)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Delo 3 (€)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Delo 4 (€)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Oseba 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Oseba 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Oseba 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86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Oseba </a:t>
                      </a:r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23</a:t>
                      </a:r>
                      <a:endParaRPr lang="sl-SI" dirty="0"/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Oseba</a:t>
                      </a:r>
                      <a:r>
                        <a:rPr lang="sl-SI" baseline="0" dirty="0" smtClean="0"/>
                        <a:t> E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27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83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51377" y="528919"/>
            <a:ext cx="10528515" cy="5855406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Prevedemo na matrično obliko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Da dobimo popolno prirejanje dodamo še en stolpec samih ničel. (Delo 5, ki pa nobeni osebi ne predstavlja stroškov) 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Nadaljujemo z že znanimi postopki, v vsaki vrstici imamo že eno ničlo, tako da v naslednjem koraku poiščemo najmanjši element po stolpcu in ga odštejemo od posameznega elementa v stolpcu</a:t>
            </a: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25399"/>
              </p:ext>
            </p:extLst>
          </p:nvPr>
        </p:nvGraphicFramePr>
        <p:xfrm>
          <a:off x="2849733" y="1091868"/>
          <a:ext cx="4836170" cy="14674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08709"/>
                <a:gridCol w="1208709"/>
                <a:gridCol w="1209376"/>
                <a:gridCol w="1209376"/>
              </a:tblGrid>
              <a:tr h="269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69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69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86</a:t>
                      </a:r>
                    </a:p>
                  </a:txBody>
                  <a:tcPr marL="68580" marR="68580" marT="0" marB="0" anchor="ctr"/>
                </a:tc>
              </a:tr>
              <a:tr h="269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23</a:t>
                      </a:r>
                      <a:endParaRPr lang="sl-SI" dirty="0"/>
                    </a:p>
                  </a:txBody>
                  <a:tcPr marL="68580" marR="68580" marT="0" marB="0" anchor="ctr"/>
                </a:tc>
              </a:tr>
              <a:tr h="269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27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84277"/>
              </p:ext>
            </p:extLst>
          </p:nvPr>
        </p:nvGraphicFramePr>
        <p:xfrm>
          <a:off x="2849733" y="3262184"/>
          <a:ext cx="4416040" cy="1831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208"/>
                <a:gridCol w="883208"/>
                <a:gridCol w="883208"/>
                <a:gridCol w="883208"/>
                <a:gridCol w="883208"/>
              </a:tblGrid>
              <a:tr h="368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15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15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15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15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27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5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60542" y="2398907"/>
            <a:ext cx="8946541" cy="4195481"/>
          </a:xfrm>
        </p:spPr>
        <p:txBody>
          <a:bodyPr/>
          <a:lstStyle/>
          <a:p>
            <a:r>
              <a:rPr lang="sl-SI" dirty="0" smtClean="0"/>
              <a:t>Nadaljujemo s pokritji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r>
              <a:rPr lang="sl-SI" dirty="0" smtClean="0"/>
              <a:t>Še enkrat ponovimo zadnji korak</a:t>
            </a: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192272"/>
              </p:ext>
            </p:extLst>
          </p:nvPr>
        </p:nvGraphicFramePr>
        <p:xfrm>
          <a:off x="4464907" y="270781"/>
          <a:ext cx="337027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4054"/>
                <a:gridCol w="674054"/>
                <a:gridCol w="674054"/>
                <a:gridCol w="674054"/>
                <a:gridCol w="674054"/>
              </a:tblGrid>
              <a:tr h="337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84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74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69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37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71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28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69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37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37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93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337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55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11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812052"/>
              </p:ext>
            </p:extLst>
          </p:nvPr>
        </p:nvGraphicFramePr>
        <p:xfrm>
          <a:off x="2165036" y="3161302"/>
          <a:ext cx="3304365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873"/>
                <a:gridCol w="660873"/>
                <a:gridCol w="660873"/>
                <a:gridCol w="660873"/>
                <a:gridCol w="660873"/>
              </a:tblGrid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84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74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69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71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28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69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93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55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22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755299"/>
              </p:ext>
            </p:extLst>
          </p:nvPr>
        </p:nvGraphicFramePr>
        <p:xfrm>
          <a:off x="7316715" y="3154078"/>
          <a:ext cx="3304365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873"/>
                <a:gridCol w="660873"/>
                <a:gridCol w="660873"/>
                <a:gridCol w="660873"/>
                <a:gridCol w="660873"/>
              </a:tblGrid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73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58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17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58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93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Raven puščični povezovalnik 7"/>
          <p:cNvCxnSpPr/>
          <p:nvPr/>
        </p:nvCxnSpPr>
        <p:spPr>
          <a:xfrm>
            <a:off x="5845242" y="4068478"/>
            <a:ext cx="109563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60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Primer 1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Imamo 4 zaposlene in med njimi, bi radi razdelili 4 dela, tako, da vsak opravi natanko eno delo, vsota skupnih stroškov, ki ga posamezni zaposleni ustvari z delom pa naj bo minimalna. V spodnji tabeli je prikaz stroškov zaposlenega za posamezno delo v evrih.</a:t>
            </a:r>
          </a:p>
          <a:p>
            <a:endParaRPr lang="sl-SI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456938"/>
              </p:ext>
            </p:extLst>
          </p:nvPr>
        </p:nvGraphicFramePr>
        <p:xfrm>
          <a:off x="1828495" y="3952874"/>
          <a:ext cx="7496174" cy="14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8904"/>
                <a:gridCol w="1498904"/>
                <a:gridCol w="1498904"/>
                <a:gridCol w="1499731"/>
                <a:gridCol w="1499731"/>
              </a:tblGrid>
              <a:tr h="2874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Delo 1 (€)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Delo 2 (€)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Delo 3 (€)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Delo 4 (€)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Oseba 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Oseba 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92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Oseba 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86</a:t>
                      </a:r>
                    </a:p>
                  </a:txBody>
                  <a:tcPr marL="68580" marR="68580" marT="0" marB="0" anchor="ctr"/>
                </a:tc>
              </a:tr>
              <a:tr h="287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Oseba </a:t>
                      </a:r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/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/>
                        <a:t>23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9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91666" y="3393989"/>
            <a:ext cx="8946541" cy="3126259"/>
          </a:xfrm>
        </p:spPr>
        <p:txBody>
          <a:bodyPr/>
          <a:lstStyle/>
          <a:p>
            <a:r>
              <a:rPr lang="sl-SI" dirty="0" smtClean="0"/>
              <a:t>Na delo bodo torej odšle osebe B, C, D in E. Oseba A pa dobi delo 5, ki smo ga pa na začetku ustvarili kot neko pomožno delo, ki za nobeno osebo ne predstavlja stroškov.</a:t>
            </a:r>
          </a:p>
          <a:p>
            <a:r>
              <a:rPr lang="sl-SI" dirty="0" smtClean="0"/>
              <a:t>Končna rešitev je torej: 8+37+5+44+</a:t>
            </a:r>
            <a:r>
              <a:rPr lang="sl-SI" dirty="0" smtClean="0">
                <a:solidFill>
                  <a:srgbClr val="92D050"/>
                </a:solidFill>
              </a:rPr>
              <a:t>0 </a:t>
            </a:r>
            <a:r>
              <a:rPr lang="sl-SI" dirty="0" smtClean="0"/>
              <a:t>= 94</a:t>
            </a: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566717"/>
              </p:ext>
            </p:extLst>
          </p:nvPr>
        </p:nvGraphicFramePr>
        <p:xfrm>
          <a:off x="1106996" y="1311514"/>
          <a:ext cx="3304365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873"/>
                <a:gridCol w="660873"/>
                <a:gridCol w="660873"/>
                <a:gridCol w="660873"/>
                <a:gridCol w="660873"/>
              </a:tblGrid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73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62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58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58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93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33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067110"/>
              </p:ext>
            </p:extLst>
          </p:nvPr>
        </p:nvGraphicFramePr>
        <p:xfrm>
          <a:off x="5889060" y="1311514"/>
          <a:ext cx="3304365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873"/>
                <a:gridCol w="660873"/>
                <a:gridCol w="660873"/>
                <a:gridCol w="660873"/>
                <a:gridCol w="660873"/>
              </a:tblGrid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56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45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36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41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16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41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63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28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93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28</a:t>
                      </a:r>
                      <a:endParaRPr lang="sl-SI" dirty="0"/>
                    </a:p>
                  </a:txBody>
                  <a:tcPr/>
                </a:tc>
              </a:tr>
              <a:tr h="224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33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44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dirty="0" smtClean="0"/>
                        <a:t>0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17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Raven puščični povezovalnik 6"/>
          <p:cNvCxnSpPr/>
          <p:nvPr/>
        </p:nvCxnSpPr>
        <p:spPr>
          <a:xfrm>
            <a:off x="4733416" y="233130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56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3 – Iskanje maksimalnega prirejanja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danem dvodelnem grafu s cenami povezav v spodnji matriki poiščite najdražje popolno prirejanje</a:t>
            </a:r>
            <a:r>
              <a:rPr lang="sl-SI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sl-SI" dirty="0"/>
          </a:p>
          <a:p>
            <a:r>
              <a:rPr lang="sl-SI" dirty="0" smtClean="0">
                <a:hlinkClick r:id="rId2"/>
              </a:rPr>
              <a:t>http://</a:t>
            </a:r>
            <a:r>
              <a:rPr lang="sl-SI" dirty="0">
                <a:hlinkClick r:id="rId2"/>
              </a:rPr>
              <a:t>www.powtoon.com/online-presentation/bPrwrcXuKLi/madzarksa-metoda</a:t>
            </a:r>
            <a:r>
              <a:rPr lang="sl-SI" dirty="0" smtClean="0">
                <a:hlinkClick r:id="rId2"/>
              </a:rPr>
              <a:t>/</a:t>
            </a:r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2644081"/>
            <a:ext cx="4134365" cy="275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 </a:t>
            </a:r>
            <a:r>
              <a:rPr lang="sl-SI" dirty="0"/>
              <a:t>v </a:t>
            </a:r>
            <a:r>
              <a:rPr lang="sl-SI" dirty="0" err="1" smtClean="0"/>
              <a:t>Pythonu</a:t>
            </a:r>
            <a:r>
              <a:rPr lang="sl-SI" b="1" dirty="0"/>
              <a:t/>
            </a:r>
            <a:br>
              <a:rPr lang="sl-SI" b="1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Že obstaja algoritem, ki se imenuje „</a:t>
            </a:r>
            <a:r>
              <a:rPr lang="sl-SI" dirty="0" err="1" smtClean="0"/>
              <a:t>munkres</a:t>
            </a:r>
            <a:r>
              <a:rPr lang="sl-SI" dirty="0" smtClean="0"/>
              <a:t>“</a:t>
            </a:r>
          </a:p>
          <a:p>
            <a:r>
              <a:rPr lang="sl-SI" dirty="0" smtClean="0"/>
              <a:t>Algoritem lahko prenesete tukaj:</a:t>
            </a:r>
            <a:br>
              <a:rPr lang="sl-SI" dirty="0" smtClean="0"/>
            </a:br>
            <a:r>
              <a:rPr lang="sl-SI" dirty="0">
                <a:hlinkClick r:id="rId2"/>
              </a:rPr>
              <a:t>https://pypi.python.org/pypi/munkres</a:t>
            </a:r>
            <a:r>
              <a:rPr lang="sl-SI" dirty="0" smtClean="0">
                <a:hlinkClick r:id="rId2"/>
              </a:rPr>
              <a:t>/</a:t>
            </a:r>
            <a:endParaRPr lang="sl-SI" dirty="0" smtClean="0"/>
          </a:p>
          <a:p>
            <a:r>
              <a:rPr lang="sl-SI" dirty="0" smtClean="0"/>
              <a:t>Metodo, ki jo bomo uporabili se </a:t>
            </a:r>
            <a:r>
              <a:rPr lang="sl-SI" dirty="0"/>
              <a:t>imenuje </a:t>
            </a:r>
            <a:r>
              <a:rPr lang="sl-SI" dirty="0" err="1" smtClean="0"/>
              <a:t>compute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917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– minimalno prirejanje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Primer programa za iskanje minimalnega prirejanja</a:t>
            </a:r>
          </a:p>
          <a:p>
            <a:r>
              <a:rPr lang="sl-SI" dirty="0" smtClean="0"/>
              <a:t>Vhodni podatki: Seznam seznamov, pri čemer posamezni podseznam predstavlja vrstico matrike</a:t>
            </a:r>
          </a:p>
          <a:p>
            <a:r>
              <a:rPr lang="sl-SI" dirty="0" smtClean="0"/>
              <a:t>Izhodni podatki: Indeksi in vrednosti elementov, ki predstavljajo rešitev problema in vsota teh elementov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105" y="4150657"/>
            <a:ext cx="6588536" cy="209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– </a:t>
            </a:r>
            <a:r>
              <a:rPr lang="sl-SI" dirty="0" smtClean="0"/>
              <a:t>maksimalnega </a:t>
            </a:r>
            <a:r>
              <a:rPr lang="sl-SI" dirty="0"/>
              <a:t>prirejanje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Enaki vhodni in izhodni podatki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352" y="2718411"/>
            <a:ext cx="6630239" cy="352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2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Zgodovina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Algoritem je odkril in objavil Harold William </a:t>
            </a:r>
            <a:r>
              <a:rPr lang="en-US" dirty="0"/>
              <a:t>Kuhn </a:t>
            </a:r>
            <a:r>
              <a:rPr lang="sl-SI" dirty="0"/>
              <a:t>leta </a:t>
            </a:r>
            <a:r>
              <a:rPr lang="sl-SI" dirty="0" smtClean="0"/>
              <a:t>1955</a:t>
            </a:r>
          </a:p>
          <a:p>
            <a:r>
              <a:rPr lang="sl-SI" dirty="0"/>
              <a:t>večinoma temelji na delih, ki sta jih že pred njim odkrila dva madžarska matematika </a:t>
            </a:r>
            <a:r>
              <a:rPr lang="sl-SI" dirty="0" err="1"/>
              <a:t>Dénes</a:t>
            </a:r>
            <a:r>
              <a:rPr lang="sl-SI" dirty="0"/>
              <a:t> </a:t>
            </a:r>
            <a:r>
              <a:rPr lang="sl-SI" dirty="0" err="1"/>
              <a:t>Kőnig</a:t>
            </a:r>
            <a:r>
              <a:rPr lang="sl-SI" dirty="0"/>
              <a:t> in </a:t>
            </a:r>
            <a:r>
              <a:rPr lang="sl-SI" dirty="0" err="1"/>
              <a:t>Jenő</a:t>
            </a:r>
            <a:r>
              <a:rPr lang="sl-SI" dirty="0"/>
              <a:t> </a:t>
            </a:r>
            <a:r>
              <a:rPr lang="sl-SI" dirty="0" err="1" smtClean="0"/>
              <a:t>Egerváry</a:t>
            </a:r>
            <a:endParaRPr lang="sl-SI" dirty="0" smtClean="0"/>
          </a:p>
          <a:p>
            <a:r>
              <a:rPr lang="sl-SI" dirty="0"/>
              <a:t>James </a:t>
            </a:r>
            <a:r>
              <a:rPr lang="sl-SI" dirty="0" err="1"/>
              <a:t>Munkres</a:t>
            </a:r>
            <a:r>
              <a:rPr lang="sl-SI" dirty="0"/>
              <a:t> je poročal o algoritmu leta </a:t>
            </a:r>
            <a:r>
              <a:rPr lang="sl-SI" dirty="0" smtClean="0"/>
              <a:t>1957</a:t>
            </a:r>
          </a:p>
          <a:p>
            <a:r>
              <a:rPr lang="sl-SI" dirty="0"/>
              <a:t>Takrat je bil algoritem poznan kot </a:t>
            </a:r>
            <a:r>
              <a:rPr lang="sl-SI" dirty="0" err="1"/>
              <a:t>Kuhn</a:t>
            </a:r>
            <a:r>
              <a:rPr lang="sl-SI" dirty="0"/>
              <a:t>–</a:t>
            </a:r>
            <a:r>
              <a:rPr lang="sl-SI" dirty="0" err="1"/>
              <a:t>Munkres</a:t>
            </a:r>
            <a:r>
              <a:rPr lang="sl-SI" dirty="0"/>
              <a:t> </a:t>
            </a:r>
            <a:r>
              <a:rPr lang="sl-SI" dirty="0" smtClean="0"/>
              <a:t>algoritem</a:t>
            </a:r>
          </a:p>
          <a:p>
            <a:r>
              <a:rPr lang="sl-SI" dirty="0"/>
              <a:t>Časovno zahtevnost algoritma je bila 0(n</a:t>
            </a:r>
            <a:r>
              <a:rPr lang="sl-SI" baseline="30000" dirty="0"/>
              <a:t>4</a:t>
            </a:r>
            <a:r>
              <a:rPr lang="sl-SI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80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Kakšna je časovna zahtevnost programa?</a:t>
            </a:r>
          </a:p>
          <a:p>
            <a:r>
              <a:rPr lang="sl-SI" dirty="0" smtClean="0"/>
              <a:t>Ali ima regularni graf lahko zanke?</a:t>
            </a:r>
          </a:p>
          <a:p>
            <a:r>
              <a:rPr lang="sl-SI" dirty="0" smtClean="0"/>
              <a:t>Kdaj zaključimo z algoritmom oz. vemo da smo našli rešitev?</a:t>
            </a:r>
          </a:p>
          <a:p>
            <a:r>
              <a:rPr lang="sl-SI" dirty="0" smtClean="0"/>
              <a:t>V čem se razlikujeta postopka za iskanje minimalnega in maksimalnega prirejanja?</a:t>
            </a:r>
          </a:p>
          <a:p>
            <a:r>
              <a:rPr lang="sl-SI" dirty="0" smtClean="0"/>
              <a:t>Kaj storimo z nepokritimi in dvakrat pokritimi elementi?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08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l-SI" dirty="0"/>
              <a:t>Zapiski iz predavanj Optimizacijske metode (IŠRM) (2007/2008): </a:t>
            </a:r>
            <a:r>
              <a:rPr lang="sl-SI" u="sng" dirty="0">
                <a:hlinkClick r:id="rId2"/>
              </a:rPr>
              <a:t>http://www.fmf.uni-lj.si/~juvan/OptimizacijskeMetodeISRM/0708/gradiva/madzarska.pdf</a:t>
            </a:r>
            <a:r>
              <a:rPr lang="sl-SI" dirty="0"/>
              <a:t> (Ogled 26.12.2015)</a:t>
            </a:r>
          </a:p>
          <a:p>
            <a:pPr lvl="0"/>
            <a:r>
              <a:rPr lang="sl-SI" u="sng" dirty="0">
                <a:hlinkClick r:id="rId3"/>
              </a:rPr>
              <a:t>http://www2.nauk.si/materials/838/out/#state=1</a:t>
            </a:r>
            <a:r>
              <a:rPr lang="sl-SI" u="sng" dirty="0"/>
              <a:t> </a:t>
            </a:r>
            <a:r>
              <a:rPr lang="sl-SI" dirty="0"/>
              <a:t>(Ogled 26.12.2015)</a:t>
            </a:r>
          </a:p>
          <a:p>
            <a:pPr lvl="0"/>
            <a:r>
              <a:rPr lang="sl-SI" u="sng" dirty="0">
                <a:hlinkClick r:id="rId4"/>
              </a:rPr>
              <a:t>https://en.wikipedia.org/wiki/Hungarian_algorithm</a:t>
            </a:r>
            <a:r>
              <a:rPr lang="sl-SI" u="sng" dirty="0"/>
              <a:t> </a:t>
            </a:r>
            <a:r>
              <a:rPr lang="sl-SI" dirty="0"/>
              <a:t>(Ogled 26.12.2015)</a:t>
            </a:r>
          </a:p>
          <a:p>
            <a:pPr lvl="0"/>
            <a:r>
              <a:rPr lang="sl-SI" dirty="0"/>
              <a:t>Skripta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Assignment</a:t>
            </a:r>
            <a:r>
              <a:rPr lang="sl-SI" dirty="0"/>
              <a:t> Problem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Hungarian</a:t>
            </a:r>
            <a:r>
              <a:rPr lang="sl-SI" dirty="0"/>
              <a:t> </a:t>
            </a:r>
            <a:r>
              <a:rPr lang="sl-SI" dirty="0" err="1"/>
              <a:t>Method</a:t>
            </a:r>
            <a:r>
              <a:rPr lang="sl-SI" dirty="0"/>
              <a:t> : </a:t>
            </a:r>
            <a:r>
              <a:rPr lang="sl-SI" u="sng" dirty="0">
                <a:hlinkClick r:id="rId5"/>
              </a:rPr>
              <a:t>http://www.math.harvard.edu/archive/20_spring_05/handouts/assignment_overheads.pdf</a:t>
            </a:r>
            <a:r>
              <a:rPr lang="sl-SI" u="sng" dirty="0"/>
              <a:t> </a:t>
            </a:r>
            <a:r>
              <a:rPr lang="sl-SI" dirty="0"/>
              <a:t>(Ogled 26.12.2015)</a:t>
            </a:r>
          </a:p>
          <a:p>
            <a:pPr lvl="0"/>
            <a:r>
              <a:rPr lang="sl-SI" u="sng" dirty="0">
                <a:hlinkClick r:id="rId6"/>
              </a:rPr>
              <a:t>http://software.clapper.org/munkres/</a:t>
            </a:r>
            <a:r>
              <a:rPr lang="sl-SI" u="sng" dirty="0"/>
              <a:t> </a:t>
            </a:r>
            <a:r>
              <a:rPr lang="sl-SI" dirty="0"/>
              <a:t>(Ogled 26.12.2015)</a:t>
            </a:r>
          </a:p>
          <a:p>
            <a:pPr lvl="0"/>
            <a:r>
              <a:rPr lang="sl-SI" u="sng" dirty="0">
                <a:hlinkClick r:id="rId7"/>
              </a:rPr>
              <a:t>https://pypi.python.org/pypi/munkres/</a:t>
            </a:r>
            <a:r>
              <a:rPr lang="sl-SI" dirty="0"/>
              <a:t> (Ogled 26.12.2015</a:t>
            </a:r>
            <a:r>
              <a:rPr lang="sl-SI" dirty="0" smtClean="0"/>
              <a:t>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393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Grafična predstavitev problema</a:t>
            </a:r>
            <a:endParaRPr lang="sl-SI" dirty="0"/>
          </a:p>
        </p:txBody>
      </p:sp>
      <p:pic>
        <p:nvPicPr>
          <p:cNvPr id="2050" name="Picture 2" descr="primer1-gr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66" y="1853248"/>
            <a:ext cx="6928899" cy="462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98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Časovna</a:t>
            </a:r>
            <a:r>
              <a:rPr lang="en-US" dirty="0"/>
              <a:t> </a:t>
            </a:r>
            <a:r>
              <a:rPr lang="sl-SI" dirty="0"/>
              <a:t>zahtevnost problema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Vseh možnosti n!.</a:t>
            </a:r>
            <a:endParaRPr lang="en-US" dirty="0" smtClean="0"/>
          </a:p>
          <a:p>
            <a:r>
              <a:rPr lang="sl-SI" dirty="0" smtClean="0"/>
              <a:t>Pregled vseh možnosti, bi nam vzel bistveno preveč časa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Označba mesta vseb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968" y="2990072"/>
            <a:ext cx="6470666" cy="362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2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Dvodelni graf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Dvodelni grafi so </a:t>
            </a:r>
            <a:r>
              <a:rPr lang="sl-SI" dirty="0" smtClean="0"/>
              <a:t>grafi</a:t>
            </a:r>
            <a:r>
              <a:rPr lang="sl-SI" dirty="0"/>
              <a:t>, ki mu lahko vozlišča razdelimo v dve tuji množici </a:t>
            </a:r>
            <a:r>
              <a:rPr lang="sl-SI" b="1" dirty="0"/>
              <a:t>U </a:t>
            </a:r>
            <a:r>
              <a:rPr lang="sl-SI" dirty="0"/>
              <a:t>in </a:t>
            </a:r>
            <a:r>
              <a:rPr lang="sl-SI" b="1" dirty="0"/>
              <a:t>V</a:t>
            </a:r>
            <a:r>
              <a:rPr lang="sl-SI" dirty="0"/>
              <a:t> tako, da vsaka povezava povezuje vozlišče iz množice U z vozliščem v množici </a:t>
            </a:r>
            <a:r>
              <a:rPr lang="sl-SI" dirty="0" smtClean="0"/>
              <a:t>V in </a:t>
            </a:r>
            <a:r>
              <a:rPr lang="sl-SI" dirty="0" smtClean="0"/>
              <a:t>obratno</a:t>
            </a:r>
          </a:p>
          <a:p>
            <a:r>
              <a:rPr lang="sl-SI" dirty="0"/>
              <a:t>Graf največkrat označujemo z G = (V,E), pri čemer je V – število vozlišč in E – število povezav</a:t>
            </a:r>
          </a:p>
        </p:txBody>
      </p:sp>
      <p:pic>
        <p:nvPicPr>
          <p:cNvPr id="4" name="Slika 3" descr="C:\Users\deckoDJ-PC\AppData\Local\Microsoft\Windows\INetCache\Content.Word\Dvodelni graf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742" y="3565406"/>
            <a:ext cx="4824111" cy="2882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20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Ugotavljanje dvodelnosti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Dvodelnost grafa lahko definiramo s parnostjo ali neparnostjo razdalje od poljubno izbranega </a:t>
            </a:r>
            <a:r>
              <a:rPr lang="sl-SI" dirty="0" smtClean="0"/>
              <a:t>vozlišča</a:t>
            </a:r>
          </a:p>
          <a:p>
            <a:r>
              <a:rPr lang="sl-SI" dirty="0"/>
              <a:t>Ali je graf dvodelen lahko ugotovimo na sledeč </a:t>
            </a:r>
            <a:r>
              <a:rPr lang="sl-SI" dirty="0" smtClean="0"/>
              <a:t>način:</a:t>
            </a:r>
          </a:p>
          <a:p>
            <a:pPr lvl="1"/>
            <a:r>
              <a:rPr lang="sl-SI" dirty="0"/>
              <a:t>vsako povezano komponento grafa in potem za vsako vozlišče posebej ugotovimo, če končne točke pripadajo različnim množicam.</a:t>
            </a:r>
          </a:p>
        </p:txBody>
      </p:sp>
      <p:pic>
        <p:nvPicPr>
          <p:cNvPr id="4" name="Slika 3" descr="C:\Users\deckoDJ-PC\AppData\Local\Microsoft\Windows\INetCache\Content.Word\Ugotavljanje dvodelnosti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680" y="3930555"/>
            <a:ext cx="5392429" cy="2317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24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Poln dvodelni graf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vsako vozlišče iz </a:t>
            </a:r>
            <a:r>
              <a:rPr lang="sl-SI" b="1" dirty="0"/>
              <a:t>U  </a:t>
            </a:r>
            <a:r>
              <a:rPr lang="sl-SI" dirty="0"/>
              <a:t>vsebuje povezave do vseh vozlišč v množice</a:t>
            </a:r>
            <a:r>
              <a:rPr lang="sl-SI" b="1" dirty="0"/>
              <a:t> </a:t>
            </a:r>
            <a:r>
              <a:rPr lang="sl-SI" b="1" dirty="0" smtClean="0"/>
              <a:t>V</a:t>
            </a:r>
          </a:p>
          <a:p>
            <a:r>
              <a:rPr lang="sl-SI" dirty="0"/>
              <a:t>Velja tudi obratno, vsako vozlišče iz </a:t>
            </a:r>
            <a:r>
              <a:rPr lang="sl-SI" b="1" dirty="0"/>
              <a:t>V</a:t>
            </a:r>
            <a:r>
              <a:rPr lang="sl-SI" dirty="0"/>
              <a:t> vsebuje povezave do vseh vozlišč v množici </a:t>
            </a:r>
            <a:r>
              <a:rPr lang="sl-SI" b="1" dirty="0" smtClean="0"/>
              <a:t>U</a:t>
            </a:r>
          </a:p>
          <a:p>
            <a:r>
              <a:rPr lang="sl-SI" dirty="0"/>
              <a:t>med vozlišči iz U in V ne moremo dodati nobene nove </a:t>
            </a:r>
            <a:r>
              <a:rPr lang="sl-SI" dirty="0" smtClean="0"/>
              <a:t>poti</a:t>
            </a:r>
          </a:p>
          <a:p>
            <a:endParaRPr lang="sl-SI" b="1" dirty="0"/>
          </a:p>
        </p:txBody>
      </p:sp>
      <p:pic>
        <p:nvPicPr>
          <p:cNvPr id="1028" name="Picture 4" descr="Poln Dvodelni gr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578" y="3895724"/>
            <a:ext cx="4266986" cy="2621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Regularni graf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4293" y="2052918"/>
            <a:ext cx="8946541" cy="4195481"/>
          </a:xfrm>
        </p:spPr>
        <p:txBody>
          <a:bodyPr/>
          <a:lstStyle/>
          <a:p>
            <a:r>
              <a:rPr lang="sl-SI" dirty="0"/>
              <a:t>grafu brez zank in večkratnih povezav </a:t>
            </a:r>
            <a:endParaRPr lang="sl-SI" dirty="0" smtClean="0"/>
          </a:p>
          <a:p>
            <a:r>
              <a:rPr lang="sl-SI" dirty="0"/>
              <a:t>vsaka </a:t>
            </a:r>
            <a:r>
              <a:rPr lang="sl-SI" dirty="0" smtClean="0"/>
              <a:t>točka ima </a:t>
            </a:r>
            <a:r>
              <a:rPr lang="sl-SI" dirty="0"/>
              <a:t>enako število sosednjih </a:t>
            </a:r>
            <a:r>
              <a:rPr lang="sl-SI" dirty="0" smtClean="0"/>
              <a:t>toč</a:t>
            </a:r>
          </a:p>
          <a:p>
            <a:r>
              <a:rPr lang="sl-SI" dirty="0"/>
              <a:t>oziroma vsaka točka ima enako stopnjo ali valenco</a:t>
            </a:r>
          </a:p>
        </p:txBody>
      </p:sp>
      <p:pic>
        <p:nvPicPr>
          <p:cNvPr id="4" name="Slika 3" descr="C:\Users\deckoDJ-PC\AppData\Local\Microsoft\Windows\INetCache\Content.Word\265px-2-regulární_graf_na_6_vrcholech.svg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293" y="3549328"/>
            <a:ext cx="3946360" cy="3543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lika 4" descr="C:\Users\deckoDJ-PC\AppData\Local\Microsoft\Windows\INetCache\Content.Word\148px-3-regular_graph2.svg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65" y="4061601"/>
            <a:ext cx="2778458" cy="25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jeZBesedilom 5"/>
          <p:cNvSpPr txBox="1"/>
          <p:nvPr/>
        </p:nvSpPr>
        <p:spPr>
          <a:xfrm>
            <a:off x="2107502" y="3688161"/>
            <a:ext cx="2879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2. Regularni graf</a:t>
            </a:r>
            <a:endParaRPr lang="sl-SI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7446956" y="3677265"/>
            <a:ext cx="2879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3. Regularni graf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764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Prirejanje </a:t>
            </a:r>
            <a:r>
              <a:rPr lang="sl-SI" b="1" dirty="0"/>
              <a:t/>
            </a:r>
            <a:br>
              <a:rPr lang="sl-SI" b="1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prirejanje množice M je prirejanja grafa, ko nobeni dve povezavi iz M nimata skupnega </a:t>
            </a:r>
            <a:r>
              <a:rPr lang="sl-SI" dirty="0" smtClean="0"/>
              <a:t>krajišča</a:t>
            </a:r>
          </a:p>
          <a:p>
            <a:r>
              <a:rPr lang="sl-SI" dirty="0"/>
              <a:t>množica M pa je podmnožica množice povezav grafa G</a:t>
            </a:r>
          </a:p>
        </p:txBody>
      </p:sp>
      <p:pic>
        <p:nvPicPr>
          <p:cNvPr id="2050" name="Picture 2" descr="prirejan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960" y="3990974"/>
            <a:ext cx="30289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polno prirejan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895" y="3990974"/>
            <a:ext cx="2985958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1546960" y="3606638"/>
            <a:ext cx="292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Prirejanje, ki ni največje</a:t>
            </a:r>
            <a:endParaRPr lang="sl-SI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6616069" y="3335882"/>
            <a:ext cx="3881609" cy="655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Največje in tudi popolno prirejane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242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elektreno">
  <a:themeElements>
    <a:clrScheme name="Naelektreno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Naelektreno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elektreno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711</TotalTime>
  <Words>1402</Words>
  <Application>Microsoft Office PowerPoint</Application>
  <PresentationFormat>Širokozaslonsko</PresentationFormat>
  <Paragraphs>509</Paragraphs>
  <Slides>27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Gothic</vt:lpstr>
      <vt:lpstr>Times New Roman</vt:lpstr>
      <vt:lpstr>Wingdings 3</vt:lpstr>
      <vt:lpstr>Naelektreno</vt:lpstr>
      <vt:lpstr>Madžarska metoda</vt:lpstr>
      <vt:lpstr>Primer 1</vt:lpstr>
      <vt:lpstr>Grafična predstavitev problema</vt:lpstr>
      <vt:lpstr>Časovna zahtevnost problema</vt:lpstr>
      <vt:lpstr>Dvodelni graf</vt:lpstr>
      <vt:lpstr>Ugotavljanje dvodelnosti</vt:lpstr>
      <vt:lpstr>Poln dvodelni graf</vt:lpstr>
      <vt:lpstr>Regularni graf</vt:lpstr>
      <vt:lpstr>Prirejanje  </vt:lpstr>
      <vt:lpstr>Opis postopka </vt:lpstr>
      <vt:lpstr>Opis postopka</vt:lpstr>
      <vt:lpstr>Pokritje (množica P)</vt:lpstr>
      <vt:lpstr>Reševanje primera 1</vt:lpstr>
      <vt:lpstr>PowerPointova predstavitev</vt:lpstr>
      <vt:lpstr>PowerPointova predstavitev</vt:lpstr>
      <vt:lpstr>Rešitev primera 1</vt:lpstr>
      <vt:lpstr>Primer 2 (n*m matrika)</vt:lpstr>
      <vt:lpstr>PowerPointova predstavitev</vt:lpstr>
      <vt:lpstr>PowerPointova predstavitev</vt:lpstr>
      <vt:lpstr>PowerPointova predstavitev</vt:lpstr>
      <vt:lpstr>Primer 3 – Iskanje maksimalnega prirejanja </vt:lpstr>
      <vt:lpstr>Algoritem v Pythonu </vt:lpstr>
      <vt:lpstr>Primer – minimalno prirejanje </vt:lpstr>
      <vt:lpstr>Primer – maksimalnega prirejanje </vt:lpstr>
      <vt:lpstr>Zgodovina</vt:lpstr>
      <vt:lpstr>Vprašanja</vt:lpstr>
      <vt:lpstr>Viri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Madžarska metoda</dc:title>
  <dc:creator>Windows User</dc:creator>
  <cp:lastModifiedBy>Windows User</cp:lastModifiedBy>
  <cp:revision>45</cp:revision>
  <dcterms:created xsi:type="dcterms:W3CDTF">2015-12-26T14:15:55Z</dcterms:created>
  <dcterms:modified xsi:type="dcterms:W3CDTF">2016-02-01T16:23:06Z</dcterms:modified>
</cp:coreProperties>
</file>