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C16BD-1F5F-4F4F-91AC-1EF0B2FA1F49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C6A-3E1D-403C-9F74-E8886E706E5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31/01/2017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nauk.si/files/894/diploma.pdf" TargetMode="External"/><Relationship Id="rId2" Type="http://schemas.openxmlformats.org/officeDocument/2006/relationships/hyperlink" Target="http://www.ijcaonline.org/research/volume136/number7/dhingra-2016-ijca-90848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eory.stanford.edu/~tim/w11/l/scc.pdf" TargetMode="External"/><Relationship Id="rId5" Type="http://schemas.openxmlformats.org/officeDocument/2006/relationships/hyperlink" Target="https://people.eecs.berkeley.edu/~vazirani/algorithms/chap3.pdf" TargetMode="External"/><Relationship Id="rId4" Type="http://schemas.openxmlformats.org/officeDocument/2006/relationships/hyperlink" Target="http://stackoverflow.com/questions/11212676/what-are-strongly-connected-components-used-f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835696" y="242088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8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KOSARAJU-jev ALGORITEM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55976" y="38610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Predmet: Računalništvo 1</a:t>
            </a:r>
          </a:p>
          <a:p>
            <a:pPr algn="r"/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februar 2017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endParaRPr lang="sl-SI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907704" y="980728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Stephanie Furlan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33265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Literatura: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06663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 </a:t>
            </a:r>
            <a:endParaRPr lang="it-IT" dirty="0" smtClean="0"/>
          </a:p>
          <a:p>
            <a:r>
              <a:rPr lang="sl-SI" u="sng" dirty="0" smtClean="0">
                <a:hlinkClick r:id="rId2"/>
              </a:rPr>
              <a:t>http://www.ijcaonline.org/research/volume136/number7/dhingra-2016-ijca</a:t>
            </a:r>
          </a:p>
          <a:p>
            <a:r>
              <a:rPr lang="sl-SI" u="sng" dirty="0" smtClean="0">
                <a:hlinkClick r:id="rId2"/>
              </a:rPr>
              <a:t>-908481.pdf</a:t>
            </a:r>
            <a:endParaRPr lang="sl-SI" u="sng" dirty="0" smtClean="0"/>
          </a:p>
          <a:p>
            <a:endParaRPr lang="sl-SI" u="sng" dirty="0" smtClean="0"/>
          </a:p>
          <a:p>
            <a:r>
              <a:rPr lang="sl-SI" u="sng" dirty="0" smtClean="0">
                <a:hlinkClick r:id="rId3"/>
              </a:rPr>
              <a:t>http://www2.nauk.si/files/894/diploma.pdf</a:t>
            </a:r>
            <a:endParaRPr lang="sl-SI" u="sng" dirty="0" smtClean="0"/>
          </a:p>
          <a:p>
            <a:endParaRPr lang="it-IT" dirty="0" smtClean="0"/>
          </a:p>
          <a:p>
            <a:r>
              <a:rPr lang="sl-SI" u="sng" dirty="0" smtClean="0">
                <a:hlinkClick r:id="rId4"/>
              </a:rPr>
              <a:t>http://stackoverflow.com/questions/11212676/what-are-strongly-connected</a:t>
            </a:r>
          </a:p>
          <a:p>
            <a:r>
              <a:rPr lang="sl-SI" u="sng" dirty="0" smtClean="0">
                <a:hlinkClick r:id="rId4"/>
              </a:rPr>
              <a:t>-components-used-for</a:t>
            </a:r>
            <a:endParaRPr lang="sl-SI" u="sng" dirty="0" smtClean="0"/>
          </a:p>
          <a:p>
            <a:endParaRPr lang="it-IT" dirty="0" smtClean="0"/>
          </a:p>
          <a:p>
            <a:r>
              <a:rPr lang="sl-SI" u="sng" dirty="0" smtClean="0">
                <a:hlinkClick r:id="rId5"/>
              </a:rPr>
              <a:t>https://people.eecs.berkeley.edu/~vazirani/algorithms/chap3.pdf</a:t>
            </a:r>
            <a:endParaRPr lang="sl-SI" u="sng" dirty="0" smtClean="0"/>
          </a:p>
          <a:p>
            <a:endParaRPr lang="it-IT" dirty="0" smtClean="0"/>
          </a:p>
          <a:p>
            <a:r>
              <a:rPr lang="sl-SI" u="sng" dirty="0" smtClean="0">
                <a:hlinkClick r:id="rId6"/>
              </a:rPr>
              <a:t>http://theory.stanford.edu/~tim/w11/l/scc.pdf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404664"/>
            <a:ext cx="48397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8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ZA MOTIVACIJO ...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988840"/>
            <a:ext cx="512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  <a:cs typeface="Calibri" pitchFamily="34" charset="0"/>
              </a:rPr>
              <a:t>  Kateri film bi si danes ogledal?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140968"/>
            <a:ext cx="79928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</a:rPr>
              <a:t>  Socialno omrežje na FMF-ju. Zakaj pa ne?</a:t>
            </a:r>
          </a:p>
          <a:p>
            <a:pPr>
              <a:buFont typeface="Arial" pitchFamily="34" charset="0"/>
              <a:buChar char="•"/>
            </a:pPr>
            <a:endParaRPr lang="sl-SI" sz="2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</a:rPr>
              <a:t> Algoritem za iskanje potencialnih virtualnih stikov</a:t>
            </a:r>
          </a:p>
          <a:p>
            <a:pPr algn="just">
              <a:buFont typeface="Arial" pitchFamily="34" charset="0"/>
              <a:buChar char="•"/>
            </a:pPr>
            <a:endParaRPr lang="sl-SI" sz="2000" dirty="0" smtClean="0">
              <a:latin typeface="Cambria" pitchFamily="18" charset="0"/>
            </a:endParaRPr>
          </a:p>
          <a:p>
            <a:r>
              <a:rPr lang="sl-SI" sz="2000" dirty="0" smtClean="0">
                <a:latin typeface="Cambria" pitchFamily="18" charset="0"/>
              </a:rPr>
              <a:t> </a:t>
            </a:r>
          </a:p>
          <a:p>
            <a:endParaRPr lang="sl-SI" sz="2000" dirty="0" smtClean="0">
              <a:latin typeface="Cambria" pitchFamily="18" charset="0"/>
            </a:endParaRPr>
          </a:p>
        </p:txBody>
      </p:sp>
      <p:pic>
        <p:nvPicPr>
          <p:cNvPr id="7" name="Immagine 6" descr="fil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412776"/>
            <a:ext cx="2098824" cy="1393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332656"/>
            <a:ext cx="4068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4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OSNOVNI POJMI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556792"/>
            <a:ext cx="4486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  <a:cs typeface="Calibri" pitchFamily="34" charset="0"/>
              </a:rPr>
              <a:t>  Digraf</a:t>
            </a:r>
          </a:p>
          <a:p>
            <a:pPr>
              <a:buFont typeface="Arial" pitchFamily="34" charset="0"/>
              <a:buChar char="•"/>
            </a:pPr>
            <a:endParaRPr lang="sl-SI" sz="2800" dirty="0" smtClean="0">
              <a:latin typeface="Cambria" pitchFamily="18" charset="0"/>
              <a:cs typeface="Calibri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  <a:cs typeface="Calibri" pitchFamily="34" charset="0"/>
              </a:rPr>
              <a:t>  Okolica in stopnja vozlišča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212976"/>
            <a:ext cx="4459162" cy="792088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4293096"/>
            <a:ext cx="400693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  <a:cs typeface="Calibri" pitchFamily="34" charset="0"/>
              </a:rPr>
              <a:t>  Poddigraf</a:t>
            </a:r>
          </a:p>
          <a:p>
            <a:pPr>
              <a:buFont typeface="Arial" pitchFamily="34" charset="0"/>
              <a:buChar char="•"/>
            </a:pPr>
            <a:endParaRPr lang="sl-SI" sz="2800" dirty="0" smtClean="0">
              <a:latin typeface="Cambria" pitchFamily="18" charset="0"/>
              <a:cs typeface="Calibri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800" dirty="0" smtClean="0">
                <a:latin typeface="Cambria" pitchFamily="18" charset="0"/>
                <a:cs typeface="Calibri" pitchFamily="34" charset="0"/>
              </a:rPr>
              <a:t>  Krepki sprehodi in poti</a:t>
            </a:r>
          </a:p>
          <a:p>
            <a:endParaRPr lang="sl-SI" sz="2000" dirty="0" smtClean="0">
              <a:latin typeface="Cambria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79512" y="188640"/>
            <a:ext cx="8430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4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KREPKO POVEZANE KOMPONENTE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340768"/>
            <a:ext cx="802771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2400" dirty="0" smtClean="0">
                <a:latin typeface="Cambria" pitchFamily="18" charset="0"/>
              </a:rPr>
              <a:t> digraf D je </a:t>
            </a:r>
            <a:r>
              <a:rPr lang="sl-SI" sz="2400" b="1" i="1" dirty="0" smtClean="0">
                <a:latin typeface="Cambria" pitchFamily="18" charset="0"/>
              </a:rPr>
              <a:t>krepko povezan</a:t>
            </a:r>
            <a:r>
              <a:rPr lang="sl-SI" sz="2400" dirty="0" smtClean="0">
                <a:latin typeface="Cambria" pitchFamily="18" charset="0"/>
              </a:rPr>
              <a:t>, če za vsako vozlišče velja, da </a:t>
            </a:r>
          </a:p>
          <a:p>
            <a:r>
              <a:rPr lang="sl-SI" sz="2400" dirty="0" smtClean="0">
                <a:latin typeface="Cambria" pitchFamily="18" charset="0"/>
              </a:rPr>
              <a:t>obstaja krepka pot od vozlišča , do vsakega drugega vozlišča</a:t>
            </a:r>
            <a:endParaRPr lang="it-IT" sz="2400" dirty="0" smtClean="0"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endParaRPr lang="sl-SI" sz="2800" dirty="0" smtClean="0">
              <a:latin typeface="Cambria" pitchFamily="18" charset="0"/>
              <a:cs typeface="Calibri" pitchFamily="34" charset="0"/>
            </a:endParaRPr>
          </a:p>
        </p:txBody>
      </p:sp>
      <p:pic>
        <p:nvPicPr>
          <p:cNvPr id="6" name="Immagine 5" descr="g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640" y="2276872"/>
            <a:ext cx="2016224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magine 6" descr="g2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4048" y="2276872"/>
            <a:ext cx="2088232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sellaDiTesto 7"/>
          <p:cNvSpPr txBox="1"/>
          <p:nvPr/>
        </p:nvSpPr>
        <p:spPr>
          <a:xfrm>
            <a:off x="155666" y="4221088"/>
            <a:ext cx="8808822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2400" dirty="0" smtClean="0"/>
              <a:t> množico vozlišč digrafa D lahko razdelimo na ekvivalenčne </a:t>
            </a:r>
          </a:p>
          <a:p>
            <a:r>
              <a:rPr lang="sl-SI" sz="2400" dirty="0" smtClean="0">
                <a:latin typeface="Cambria" pitchFamily="18" charset="0"/>
                <a:cs typeface="Calibri" pitchFamily="34" charset="0"/>
              </a:rPr>
              <a:t>razrede: </a:t>
            </a:r>
            <a:r>
              <a:rPr lang="sl-SI" sz="2400" b="1" i="1" dirty="0" smtClean="0">
                <a:latin typeface="Cambria" pitchFamily="18" charset="0"/>
                <a:cs typeface="Calibri" pitchFamily="34" charset="0"/>
              </a:rPr>
              <a:t>krepko povezane komponente</a:t>
            </a:r>
          </a:p>
          <a:p>
            <a:endParaRPr lang="sl-SI" sz="2400" b="1" i="1" dirty="0" smtClean="0">
              <a:latin typeface="Cambria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l-SI" sz="2400" b="1" i="1" dirty="0" smtClean="0">
                <a:latin typeface="Cambria" pitchFamily="18" charset="0"/>
                <a:cs typeface="Calibri" pitchFamily="34" charset="0"/>
              </a:rPr>
              <a:t> </a:t>
            </a:r>
            <a:r>
              <a:rPr lang="sl-SI" sz="2400" dirty="0" smtClean="0">
                <a:latin typeface="Cambria" pitchFamily="18" charset="0"/>
                <a:cs typeface="Calibri" pitchFamily="34" charset="0"/>
              </a:rPr>
              <a:t>krepki komponentni digraf</a:t>
            </a:r>
          </a:p>
          <a:p>
            <a:pPr>
              <a:buFont typeface="Arial" pitchFamily="34" charset="0"/>
              <a:buChar char="•"/>
            </a:pPr>
            <a:endParaRPr lang="sl-SI" sz="2400" dirty="0" smtClean="0">
              <a:latin typeface="Cambria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l-SI" sz="2400" dirty="0" smtClean="0">
                <a:latin typeface="Cambria" pitchFamily="18" charset="0"/>
                <a:cs typeface="Calibri" pitchFamily="34" charset="0"/>
              </a:rPr>
              <a:t> transponirani digraf</a:t>
            </a:r>
          </a:p>
          <a:p>
            <a:endParaRPr lang="sl-SI" sz="2800" dirty="0" smtClean="0">
              <a:latin typeface="Cambria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404664"/>
            <a:ext cx="861485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sl-SI" sz="2400" dirty="0" smtClean="0">
                <a:latin typeface="Cambria" pitchFamily="18" charset="0"/>
              </a:rPr>
              <a:t>Velja: </a:t>
            </a:r>
          </a:p>
          <a:p>
            <a:pPr algn="just"/>
            <a:endParaRPr lang="sl-SI" sz="2400" dirty="0" smtClean="0">
              <a:latin typeface="Cambria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400" dirty="0" smtClean="0">
                <a:latin typeface="Cambria" pitchFamily="18" charset="0"/>
              </a:rPr>
              <a:t>      </a:t>
            </a:r>
            <a:r>
              <a:rPr lang="sl-SI" sz="2400" u="sng" dirty="0" smtClean="0">
                <a:latin typeface="Cambria" pitchFamily="18" charset="0"/>
              </a:rPr>
              <a:t>Krepko povezane komponente digrafa D sovpadajo s krepko </a:t>
            </a:r>
          </a:p>
          <a:p>
            <a:pPr algn="just"/>
            <a:r>
              <a:rPr lang="sl-SI" sz="2400" u="sng" dirty="0" smtClean="0">
                <a:latin typeface="Cambria" pitchFamily="18" charset="0"/>
              </a:rPr>
              <a:t>povezanimi komponentami transponiranega digrafa D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2636912"/>
            <a:ext cx="77920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400" b="1" dirty="0" smtClean="0">
                <a:latin typeface="Cambria" pitchFamily="18" charset="0"/>
              </a:rPr>
              <a:t>Pregled v globino</a:t>
            </a:r>
            <a:r>
              <a:rPr lang="sl-SI" sz="2400" dirty="0" smtClean="0">
                <a:latin typeface="Cambria" pitchFamily="18" charset="0"/>
              </a:rPr>
              <a:t>: postopek, s katerim obiščemo vsa </a:t>
            </a:r>
          </a:p>
          <a:p>
            <a:pPr marL="457200" indent="-457200">
              <a:buClr>
                <a:schemeClr val="accent2">
                  <a:lumMod val="50000"/>
                </a:schemeClr>
              </a:buClr>
            </a:pPr>
            <a:r>
              <a:rPr lang="sl-SI" sz="2400" dirty="0" smtClean="0">
                <a:latin typeface="Cambria" pitchFamily="18" charset="0"/>
              </a:rPr>
              <a:t>vozlišča v grafu (ali digrafu)</a:t>
            </a:r>
            <a:endParaRPr lang="it-IT" sz="2400" dirty="0" smtClean="0">
              <a:latin typeface="Cambria" pitchFamily="18" charset="0"/>
            </a:endParaRPr>
          </a:p>
        </p:txBody>
      </p:sp>
      <p:pic>
        <p:nvPicPr>
          <p:cNvPr id="7" name="Immagine 6" descr="Preg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933056"/>
            <a:ext cx="4324954" cy="1991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260648"/>
            <a:ext cx="7020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0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KOSARAJU-JEV ALGORITEM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484784"/>
            <a:ext cx="811151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Arial" pitchFamily="34" charset="0"/>
              <a:buChar char="•"/>
            </a:pPr>
            <a:r>
              <a:rPr lang="sl-SI" sz="2400" dirty="0" smtClean="0"/>
              <a:t> Algoritem za iskanje krepko povezanih komponent </a:t>
            </a:r>
          </a:p>
          <a:p>
            <a:pPr>
              <a:buClr>
                <a:srgbClr val="00B050"/>
              </a:buClr>
            </a:pPr>
            <a:r>
              <a:rPr lang="sl-SI" sz="2400" dirty="0" smtClean="0"/>
              <a:t>v digrafih</a:t>
            </a:r>
          </a:p>
          <a:p>
            <a:pPr>
              <a:buClr>
                <a:srgbClr val="00B050"/>
              </a:buClr>
            </a:pPr>
            <a:endParaRPr lang="sl-SI" sz="2400" dirty="0" smtClean="0"/>
          </a:p>
          <a:p>
            <a:pPr>
              <a:buClr>
                <a:srgbClr val="00B050"/>
              </a:buClr>
              <a:buFont typeface="Arial" pitchFamily="34" charset="0"/>
              <a:buChar char="•"/>
            </a:pPr>
            <a:r>
              <a:rPr lang="sl-SI" sz="2400" dirty="0" smtClean="0"/>
              <a:t> Temelji na dejstvu, da imata usmerjeni graf in njegov </a:t>
            </a:r>
          </a:p>
          <a:p>
            <a:pPr>
              <a:buClr>
                <a:srgbClr val="00B050"/>
              </a:buClr>
            </a:pPr>
            <a:r>
              <a:rPr lang="sl-SI" sz="2400" dirty="0" smtClean="0"/>
              <a:t>transponiran graf enake krepko povezane komponente </a:t>
            </a:r>
          </a:p>
          <a:p>
            <a:pPr>
              <a:buClr>
                <a:srgbClr val="00B050"/>
              </a:buClr>
            </a:pPr>
            <a:endParaRPr lang="sl-SI" sz="2400" dirty="0" smtClean="0"/>
          </a:p>
          <a:p>
            <a:pPr>
              <a:buClr>
                <a:srgbClr val="00B050"/>
              </a:buClr>
              <a:buFont typeface="Arial" pitchFamily="34" charset="0"/>
              <a:buChar char="•"/>
            </a:pPr>
            <a:r>
              <a:rPr lang="sl-SI" sz="2400" dirty="0" smtClean="0"/>
              <a:t> Uporablja pomožno podatkovno strukturo – sklad</a:t>
            </a:r>
          </a:p>
          <a:p>
            <a:pPr>
              <a:buClr>
                <a:srgbClr val="00B050"/>
              </a:buClr>
              <a:buFont typeface="Arial" pitchFamily="34" charset="0"/>
              <a:buChar char="•"/>
            </a:pPr>
            <a:endParaRPr lang="sl-SI" sz="2400" dirty="0" smtClean="0"/>
          </a:p>
          <a:p>
            <a:pPr>
              <a:buClr>
                <a:srgbClr val="00B050"/>
              </a:buClr>
              <a:buFont typeface="Arial" pitchFamily="34" charset="0"/>
              <a:buChar char="•"/>
            </a:pPr>
            <a:r>
              <a:rPr lang="sl-SI" sz="2400" dirty="0" smtClean="0"/>
              <a:t> Obstajajo različice</a:t>
            </a:r>
            <a:endParaRPr lang="it-IT" sz="2400" dirty="0" smtClean="0"/>
          </a:p>
          <a:p>
            <a:pPr>
              <a:buClr>
                <a:srgbClr val="00B050"/>
              </a:buClr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692696"/>
            <a:ext cx="8674169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sl-SI" sz="2800" b="1" dirty="0" smtClean="0"/>
              <a:t>Postopek:</a:t>
            </a:r>
          </a:p>
          <a:p>
            <a:pPr lvl="0"/>
            <a:endParaRPr lang="sl-SI" sz="2800" b="1" dirty="0" smtClean="0"/>
          </a:p>
          <a:p>
            <a:pPr marL="457200" lvl="0" indent="-457200">
              <a:buFont typeface="+mj-lt"/>
              <a:buAutoNum type="arabicParenR"/>
            </a:pPr>
            <a:r>
              <a:rPr lang="sl-SI" sz="2000" dirty="0" smtClean="0"/>
              <a:t>Izvedemo pregled v globino nad digrafom D = (V,A) in vsako </a:t>
            </a:r>
          </a:p>
          <a:p>
            <a:pPr marL="457200" lvl="0" indent="-457200"/>
            <a:r>
              <a:rPr lang="sl-SI" sz="2000" dirty="0" smtClean="0"/>
              <a:t>       vozlišče </a:t>
            </a:r>
            <a:r>
              <a:rPr lang="sl-SI" sz="2000" i="1" dirty="0" smtClean="0"/>
              <a:t>v</a:t>
            </a:r>
            <a:r>
              <a:rPr lang="sl-SI" sz="2000" dirty="0" smtClean="0"/>
              <a:t> zabeležimo, ko vozlišče zadnjič zapustimo</a:t>
            </a:r>
          </a:p>
          <a:p>
            <a:pPr marL="457200" lvl="0" indent="-457200"/>
            <a:endParaRPr lang="it-IT" sz="2000" dirty="0" smtClean="0"/>
          </a:p>
          <a:p>
            <a:pPr marL="457200" lvl="0" indent="-457200">
              <a:buAutoNum type="arabicParenR" startAt="2"/>
            </a:pPr>
            <a:r>
              <a:rPr lang="sl-SI" sz="2000" dirty="0" smtClean="0"/>
              <a:t>Digrafu D priredimo transponirani digraf</a:t>
            </a:r>
          </a:p>
          <a:p>
            <a:pPr marL="457200" lvl="0" indent="-457200">
              <a:buAutoNum type="arabicParenR" startAt="2"/>
            </a:pPr>
            <a:endParaRPr lang="it-IT" sz="2000" dirty="0" smtClean="0"/>
          </a:p>
          <a:p>
            <a:pPr marL="457200" lvl="0" indent="-457200">
              <a:buAutoNum type="arabicParenR" startAt="3"/>
            </a:pPr>
            <a:r>
              <a:rPr lang="sl-SI" sz="2000" dirty="0" smtClean="0"/>
              <a:t>Izvedemo pregled v globino na transponiranem digrafu tako, </a:t>
            </a:r>
          </a:p>
          <a:p>
            <a:pPr marL="457200" lvl="0" indent="-457200"/>
            <a:r>
              <a:rPr lang="sl-SI" sz="2000" dirty="0" smtClean="0"/>
              <a:t>       da izbiramo vozlišča po padajočem vrstnem redu izstopa iz točke 1)</a:t>
            </a:r>
          </a:p>
          <a:p>
            <a:pPr marL="457200" lvl="0" indent="-457200"/>
            <a:endParaRPr lang="it-IT" sz="2000" dirty="0" smtClean="0"/>
          </a:p>
          <a:p>
            <a:pPr marL="457200" lvl="0" indent="-457200">
              <a:buAutoNum type="arabicParenR" startAt="4"/>
            </a:pPr>
            <a:r>
              <a:rPr lang="sl-SI" sz="2000" dirty="0" smtClean="0"/>
              <a:t>Izpišemo vozlišča vsakega drevesa koraka 3) kot krepko povezano </a:t>
            </a:r>
          </a:p>
          <a:p>
            <a:pPr marL="457200" lvl="0" indent="-457200"/>
            <a:r>
              <a:rPr lang="sl-SI" sz="2000" dirty="0" smtClean="0"/>
              <a:t>       komponento</a:t>
            </a:r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23528" y="332656"/>
            <a:ext cx="252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2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Psevdokoda: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1560" y="1196752"/>
            <a:ext cx="6542176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 smtClean="0">
                <a:solidFill>
                  <a:srgbClr val="F19417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 vozlišče in V: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sl-SI" sz="28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vozlišče še neobiskano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sl-SI" sz="2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obišči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(vozlišče)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sl-SI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kjer </a:t>
            </a:r>
            <a:r>
              <a:rPr lang="sl-SI" sz="2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obišči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(vozlišče) je: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sl-SI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sl-SI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obišči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(vozlišče):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sl-SI" sz="2800" dirty="0" smtClean="0">
                <a:solidFill>
                  <a:srgbClr val="F19417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 sosed od vozlišče: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sl-SI" sz="2800" dirty="0" smtClean="0">
                <a:solidFill>
                  <a:srgbClr val="F19417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 sosed še neobiskan</a:t>
            </a:r>
            <a:endParaRPr lang="it-IT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sl-SI" sz="2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obišči</a:t>
            </a: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(sosed</a:t>
            </a:r>
            <a:r>
              <a:rPr lang="sl-SI" sz="2800" dirty="0" smtClean="0"/>
              <a:t>)</a:t>
            </a:r>
            <a:endParaRPr lang="it-IT" sz="28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95536" y="332656"/>
            <a:ext cx="3021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 smtClean="0">
                <a:latin typeface="Calibri" pitchFamily="34" charset="0"/>
                <a:ea typeface="Arimo" pitchFamily="34" charset="0"/>
                <a:cs typeface="Calibri" pitchFamily="34" charset="0"/>
              </a:rPr>
              <a:t>In še na koncu ...</a:t>
            </a:r>
            <a:endParaRPr lang="it-IT" sz="3200" b="1" dirty="0" smtClean="0">
              <a:latin typeface="Calibri" pitchFamily="34" charset="0"/>
              <a:ea typeface="Arimo" pitchFamily="34" charset="0"/>
              <a:cs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340769"/>
            <a:ext cx="55446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000" dirty="0" smtClean="0"/>
              <a:t>Linearna časovna zahtevnost - </a:t>
            </a:r>
            <a:r>
              <a:rPr lang="sl-SI" sz="2000" i="1" dirty="0" smtClean="0"/>
              <a:t>O(m + n)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</a:pPr>
            <a:endParaRPr lang="it-IT" sz="2000" i="1" dirty="0" smtClean="0"/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sl-SI" sz="2000" dirty="0" smtClean="0"/>
              <a:t>Različica s seznamom in oštevilčenjem 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sl-SI" sz="2000" dirty="0" smtClean="0"/>
          </a:p>
          <a:p>
            <a:pPr marL="457200" indent="-457200">
              <a:buClr>
                <a:schemeClr val="accent1">
                  <a:lumMod val="50000"/>
                </a:schemeClr>
              </a:buClr>
            </a:pPr>
            <a:endParaRPr lang="it-IT" sz="2000" dirty="0" smtClean="0"/>
          </a:p>
        </p:txBody>
      </p:sp>
      <p:sp>
        <p:nvSpPr>
          <p:cNvPr id="8" name="CasellaDiTesto 7"/>
          <p:cNvSpPr txBox="1"/>
          <p:nvPr/>
        </p:nvSpPr>
        <p:spPr>
          <a:xfrm>
            <a:off x="1115616" y="4077072"/>
            <a:ext cx="601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b="1" dirty="0" smtClean="0">
                <a:latin typeface="Cambria" pitchFamily="18" charset="0"/>
              </a:rPr>
              <a:t>Hvala za vašo pozornost!</a:t>
            </a:r>
            <a:endParaRPr lang="it-IT" sz="40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Personalizzato 10">
      <a:dk1>
        <a:srgbClr val="171717"/>
      </a:dk1>
      <a:lt1>
        <a:srgbClr val="FFFFFF"/>
      </a:lt1>
      <a:dk2>
        <a:srgbClr val="171717"/>
      </a:dk2>
      <a:lt2>
        <a:srgbClr val="5FF2CA"/>
      </a:lt2>
      <a:accent1>
        <a:srgbClr val="10CF9B"/>
      </a:accent1>
      <a:accent2>
        <a:srgbClr val="10CF9B"/>
      </a:accent2>
      <a:accent3>
        <a:srgbClr val="10CF9B"/>
      </a:accent3>
      <a:accent4>
        <a:srgbClr val="10CF9B"/>
      </a:accent4>
      <a:accent5>
        <a:srgbClr val="10CF9B"/>
      </a:accent5>
      <a:accent6>
        <a:srgbClr val="10CF9B"/>
      </a:accent6>
      <a:hlink>
        <a:srgbClr val="171717"/>
      </a:hlink>
      <a:folHlink>
        <a:srgbClr val="10CF9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1173</TotalTime>
  <Words>271</Words>
  <Application>Microsoft Office PowerPoint</Application>
  <PresentationFormat>Diaprojekcija na zaslonu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9" baseType="lpstr">
      <vt:lpstr>Arial</vt:lpstr>
      <vt:lpstr>Arimo</vt:lpstr>
      <vt:lpstr>Calibri</vt:lpstr>
      <vt:lpstr>Cambria</vt:lpstr>
      <vt:lpstr>Century Schoolbook</vt:lpstr>
      <vt:lpstr>Courier New</vt:lpstr>
      <vt:lpstr>Wingdings</vt:lpstr>
      <vt:lpstr>Wingdings 2</vt:lpstr>
      <vt:lpstr>Loggia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Petra</cp:lastModifiedBy>
  <cp:revision>64</cp:revision>
  <dcterms:created xsi:type="dcterms:W3CDTF">2017-01-10T22:55:12Z</dcterms:created>
  <dcterms:modified xsi:type="dcterms:W3CDTF">2017-01-31T16:27:33Z</dcterms:modified>
</cp:coreProperties>
</file>