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F7AFFB9B-9FB8-469E-96F9-4D32314110B6}" type="datetimeFigureOut">
              <a:rPr lang="en-US" smtClean="0"/>
              <a:t>12-Apr-17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58334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F1211-4E0C-4AB3-B04F-585959BDAFE8}" type="datetimeFigureOut">
              <a:rPr lang="en-US" smtClean="0"/>
              <a:t>12-Apr-17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068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DECAF-D3BE-4069-9C78-642ECCD01477}" type="datetimeFigureOut">
              <a:rPr lang="en-US" smtClean="0"/>
              <a:t>12-Apr-17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304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BDC27-E420-4878-9EE6-7B9656D6442A}" type="datetimeFigureOut">
              <a:rPr lang="en-US" smtClean="0"/>
              <a:t>12-Apr-17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0569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F7F47CF-67C9-420C-80A5-E2069FF0C2DF}" type="datetimeFigureOut">
              <a:rPr lang="en-US" smtClean="0"/>
              <a:t>12-Apr-17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9053873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2DC73-F065-42F5-A9F2-D90B2E42A0B3}" type="datetimeFigureOut">
              <a:rPr lang="en-US" smtClean="0"/>
              <a:t>12-Apr-17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092518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EA702-9B29-41CC-9BCC-3DF8A0D379FE}" type="datetimeFigureOut">
              <a:rPr lang="en-US" smtClean="0"/>
              <a:t>12-Apr-17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55153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649AC-CB8F-4FF1-9A34-5861C74DD0A7}" type="datetimeFigureOut">
              <a:rPr lang="en-US" smtClean="0"/>
              <a:t>12-Apr-17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7333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5CECA-2D3A-4680-9B49-752200DE467C}" type="datetimeFigureOut">
              <a:rPr lang="en-US" smtClean="0"/>
              <a:t>12-Apr-17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0437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50C3BFE2-83B7-4B0A-B9D3-AB28331082B3}" type="datetimeFigureOut">
              <a:rPr lang="en-US" smtClean="0"/>
              <a:t>12-Apr-17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3374152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12EF78E3-FDA3-4D28-AAA2-0B81F349A39D}" type="datetimeFigureOut">
              <a:rPr lang="en-US" smtClean="0"/>
              <a:t>12-Apr-17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753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35BB1C6-BF8F-4481-8AB2-603A1C8A906A}" type="datetimeFigureOut">
              <a:rPr lang="en-US" smtClean="0"/>
              <a:t>12-Apr-17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61682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 smtClean="0"/>
              <a:t>Razdalja med nizoma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dirty="0" smtClean="0"/>
              <a:t>Uporabno tudi za biologe ;-)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827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959" y="682856"/>
            <a:ext cx="4295775" cy="22669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2349" y="208338"/>
            <a:ext cx="2529909" cy="160799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83148" y="4061805"/>
            <a:ext cx="3294639" cy="192335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01418" y="3698724"/>
            <a:ext cx="5103495" cy="191886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19618295">
            <a:off x="6958532" y="1370557"/>
            <a:ext cx="4873414" cy="979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7393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Poravnava nizov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244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PORAVNAVA dveh </a:t>
            </a:r>
            <a:r>
              <a:rPr lang="sl-SI" dirty="0" err="1" smtClean="0"/>
              <a:t>nizOV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Kako lahko "poravnamo" dva niza (X in Y), da bosta čim manj "različna"</a:t>
            </a:r>
          </a:p>
          <a:p>
            <a:r>
              <a:rPr lang="sl-SI" dirty="0"/>
              <a:t>Enakost:  soležna znaka se ujemata</a:t>
            </a:r>
          </a:p>
          <a:p>
            <a:r>
              <a:rPr lang="sl-SI" dirty="0" smtClean="0"/>
              <a:t>V </a:t>
            </a:r>
            <a:r>
              <a:rPr lang="sl-SI" dirty="0"/>
              <a:t>niz lahko vrinemo "_"</a:t>
            </a:r>
            <a:endParaRPr lang="en-US" dirty="0"/>
          </a:p>
          <a:p>
            <a:r>
              <a:rPr lang="sl-SI" dirty="0" smtClean="0"/>
              <a:t>X = "OCURRANCE"   Y = "OCCURRENCE"</a:t>
            </a:r>
          </a:p>
          <a:p>
            <a:r>
              <a:rPr lang="sl-SI" dirty="0" smtClean="0"/>
              <a:t>Ampak, kaj je bolje</a:t>
            </a:r>
          </a:p>
          <a:p>
            <a:endParaRPr lang="sl-SI" dirty="0"/>
          </a:p>
        </p:txBody>
      </p:sp>
      <p:sp>
        <p:nvSpPr>
          <p:cNvPr id="4" name="TextBox 3"/>
          <p:cNvSpPr txBox="1"/>
          <p:nvPr/>
        </p:nvSpPr>
        <p:spPr>
          <a:xfrm>
            <a:off x="2132785" y="5092264"/>
            <a:ext cx="29925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200" dirty="0">
                <a:latin typeface="Lucida Console" panose="020B0609040504020204" pitchFamily="49" charset="0"/>
              </a:rPr>
              <a:t>O</a:t>
            </a:r>
            <a:r>
              <a:rPr lang="sl-SI" sz="3200" dirty="0">
                <a:solidFill>
                  <a:srgbClr val="FF0000"/>
                </a:solidFill>
                <a:latin typeface="Lucida Console" panose="020B0609040504020204" pitchFamily="49" charset="0"/>
              </a:rPr>
              <a:t>_</a:t>
            </a:r>
            <a:r>
              <a:rPr lang="sl-SI" sz="3200" dirty="0">
                <a:latin typeface="Lucida Console" panose="020B0609040504020204" pitchFamily="49" charset="0"/>
              </a:rPr>
              <a:t>CURR</a:t>
            </a:r>
            <a:r>
              <a:rPr lang="sl-SI" sz="3200" dirty="0">
                <a:solidFill>
                  <a:srgbClr val="FF0000"/>
                </a:solidFill>
                <a:latin typeface="Lucida Console" panose="020B0609040504020204" pitchFamily="49" charset="0"/>
              </a:rPr>
              <a:t>A</a:t>
            </a:r>
            <a:r>
              <a:rPr lang="sl-SI" sz="3200" dirty="0">
                <a:latin typeface="Lucida Console" panose="020B0609040504020204" pitchFamily="49" charset="0"/>
              </a:rPr>
              <a:t>NCE</a:t>
            </a:r>
          </a:p>
          <a:p>
            <a:r>
              <a:rPr lang="sl-SI" sz="3200" dirty="0" smtClean="0">
                <a:latin typeface="Lucida Console" panose="020B0609040504020204" pitchFamily="49" charset="0"/>
              </a:rPr>
              <a:t>O</a:t>
            </a:r>
            <a:r>
              <a:rPr lang="sl-SI" sz="32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C</a:t>
            </a:r>
            <a:r>
              <a:rPr lang="sl-SI" sz="3200" dirty="0" smtClean="0">
                <a:latin typeface="Lucida Console" panose="020B0609040504020204" pitchFamily="49" charset="0"/>
              </a:rPr>
              <a:t>CURR</a:t>
            </a:r>
            <a:r>
              <a:rPr lang="sl-SI" sz="32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E</a:t>
            </a:r>
            <a:r>
              <a:rPr lang="sl-SI" sz="3200" dirty="0" smtClean="0">
                <a:latin typeface="Lucida Console" panose="020B0609040504020204" pitchFamily="49" charset="0"/>
              </a:rPr>
              <a:t>NCE</a:t>
            </a:r>
            <a:endParaRPr lang="sl-SI" sz="3200" dirty="0">
              <a:latin typeface="Lucida Console" panose="020B06090405040202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781392" y="5019093"/>
            <a:ext cx="29925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200" dirty="0" smtClean="0">
                <a:latin typeface="Lucida Console" panose="020B0609040504020204" pitchFamily="49" charset="0"/>
              </a:rPr>
              <a:t>O</a:t>
            </a:r>
            <a:r>
              <a:rPr lang="sl-SI" sz="32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_</a:t>
            </a:r>
            <a:r>
              <a:rPr lang="sl-SI" sz="3200" dirty="0" smtClean="0">
                <a:latin typeface="Lucida Console" panose="020B0609040504020204" pitchFamily="49" charset="0"/>
              </a:rPr>
              <a:t>CURR</a:t>
            </a:r>
            <a:r>
              <a:rPr lang="sl-SI" sz="32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_A</a:t>
            </a:r>
            <a:r>
              <a:rPr lang="sl-SI" sz="3200" dirty="0" smtClean="0">
                <a:latin typeface="Lucida Console" panose="020B0609040504020204" pitchFamily="49" charset="0"/>
              </a:rPr>
              <a:t>NCE</a:t>
            </a:r>
            <a:endParaRPr lang="sl-SI" sz="3200" dirty="0">
              <a:latin typeface="Lucida Console" panose="020B0609040504020204" pitchFamily="49" charset="0"/>
            </a:endParaRPr>
          </a:p>
          <a:p>
            <a:r>
              <a:rPr lang="sl-SI" sz="3200" dirty="0" smtClean="0">
                <a:latin typeface="Lucida Console" panose="020B0609040504020204" pitchFamily="49" charset="0"/>
              </a:rPr>
              <a:t>O</a:t>
            </a:r>
            <a:r>
              <a:rPr lang="sl-SI" sz="32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C</a:t>
            </a:r>
            <a:r>
              <a:rPr lang="sl-SI" sz="3200" dirty="0" smtClean="0">
                <a:latin typeface="Lucida Console" panose="020B0609040504020204" pitchFamily="49" charset="0"/>
              </a:rPr>
              <a:t>CURR</a:t>
            </a:r>
            <a:r>
              <a:rPr lang="sl-SI" sz="32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E_</a:t>
            </a:r>
            <a:r>
              <a:rPr lang="sl-SI" sz="3200" dirty="0" smtClean="0">
                <a:latin typeface="Lucida Console" panose="020B0609040504020204" pitchFamily="49" charset="0"/>
              </a:rPr>
              <a:t>NCE</a:t>
            </a:r>
            <a:endParaRPr lang="sl-SI" sz="3200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3983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"Kazen"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sl-SI" dirty="0" smtClean="0"/>
                  <a:t>VRIVANJE:  znak poravnamo z _</a:t>
                </a:r>
              </a:p>
              <a:p>
                <a:r>
                  <a:rPr lang="sl-SI" dirty="0" smtClean="0"/>
                  <a:t>Cena:  </a:t>
                </a:r>
                <a14:m>
                  <m:oMath xmlns:m="http://schemas.openxmlformats.org/officeDocument/2006/math">
                    <m:r>
                      <a:rPr lang="sl-SI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r>
                      <a:rPr lang="sl-SI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&gt;0</m:t>
                    </m:r>
                  </m:oMath>
                </a14:m>
                <a:endParaRPr lang="sl-SI" dirty="0" smtClean="0"/>
              </a:p>
              <a:p>
                <a:r>
                  <a:rPr lang="sl-SI" dirty="0" smtClean="0"/>
                  <a:t>NEUJEMANJE:   </a:t>
                </a:r>
                <a:r>
                  <a:rPr lang="sl-SI" dirty="0" err="1" smtClean="0"/>
                  <a:t>x</a:t>
                </a:r>
                <a:r>
                  <a:rPr lang="sl-SI" baseline="-25000" dirty="0" err="1" smtClean="0"/>
                  <a:t>i</a:t>
                </a:r>
                <a:r>
                  <a:rPr lang="sl-SI" dirty="0" smtClean="0"/>
                  <a:t> se razlikuje od </a:t>
                </a:r>
                <a:r>
                  <a:rPr lang="sl-SI" dirty="0" err="1" smtClean="0"/>
                  <a:t>y</a:t>
                </a:r>
                <a:r>
                  <a:rPr lang="sl-SI" baseline="-25000" dirty="0" err="1" smtClean="0"/>
                  <a:t>i</a:t>
                </a:r>
                <a:r>
                  <a:rPr lang="sl-SI" baseline="-25000" dirty="0" smtClean="0"/>
                  <a:t> </a:t>
                </a:r>
              </a:p>
              <a:p>
                <a:r>
                  <a:rPr lang="sl-SI" dirty="0" smtClean="0"/>
                  <a:t>Cena: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l-SI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l-SI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∝</m:t>
                        </m:r>
                      </m:e>
                      <m:sub>
                        <m:r>
                          <m:rPr>
                            <m:nor/>
                          </m:rPr>
                          <a:rPr lang="sl-SI" dirty="0"/>
                          <m:t>x</m:t>
                        </m:r>
                        <m:r>
                          <m:rPr>
                            <m:nor/>
                          </m:rPr>
                          <a:rPr lang="sl-SI" baseline="-25000" dirty="0"/>
                          <m:t>i</m:t>
                        </m:r>
                        <m:r>
                          <m:rPr>
                            <m:nor/>
                          </m:rPr>
                          <a:rPr lang="sl-SI" dirty="0"/>
                          <m:t>y</m:t>
                        </m:r>
                        <m:r>
                          <m:rPr>
                            <m:nor/>
                          </m:rPr>
                          <a:rPr lang="sl-SI" baseline="-25000" dirty="0"/>
                          <m:t>i</m:t>
                        </m:r>
                        <m:sSub>
                          <m:sSubPr>
                            <m:ctrlPr>
                              <a:rPr lang="sl-SI" i="1" baseline="-25000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/>
                          <m:sub/>
                        </m:sSub>
                      </m:sub>
                    </m:sSub>
                  </m:oMath>
                </a14:m>
                <a:endParaRPr lang="sl-SI" dirty="0" smtClean="0"/>
              </a:p>
              <a:p>
                <a:pPr lvl="1"/>
                <a:r>
                  <a:rPr lang="sl-SI" dirty="0" smtClean="0"/>
                  <a:t>Torej vemo, koliko nas stane, da določen znak nadomestimo z drugim</a:t>
                </a:r>
              </a:p>
              <a:p>
                <a:r>
                  <a:rPr lang="sl-SI" dirty="0" smtClean="0"/>
                  <a:t>Pogosto: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l-SI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l-SI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∝</m:t>
                        </m:r>
                      </m:e>
                      <m:sub>
                        <m:r>
                          <m:rPr>
                            <m:nor/>
                          </m:rPr>
                          <a:rPr lang="sl-SI" dirty="0"/>
                          <m:t>x</m:t>
                        </m:r>
                        <m:r>
                          <m:rPr>
                            <m:nor/>
                          </m:rPr>
                          <a:rPr lang="sl-SI" baseline="-25000" dirty="0"/>
                          <m:t>i</m:t>
                        </m:r>
                        <m:r>
                          <m:rPr>
                            <m:nor/>
                          </m:rPr>
                          <a:rPr lang="sl-SI" dirty="0"/>
                          <m:t>y</m:t>
                        </m:r>
                        <m:r>
                          <m:rPr>
                            <m:nor/>
                          </m:rPr>
                          <a:rPr lang="sl-SI" baseline="-25000" dirty="0"/>
                          <m:t>i</m:t>
                        </m:r>
                      </m:sub>
                    </m:sSub>
                    <m:r>
                      <a:rPr lang="sl-SI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l-SI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l-G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∝</m:t>
                    </m:r>
                  </m:oMath>
                </a14:m>
                <a:r>
                  <a:rPr lang="sl-SI" dirty="0" smtClean="0"/>
                  <a:t> </a:t>
                </a:r>
              </a:p>
              <a:p>
                <a:endParaRPr lang="sl-SI" dirty="0" smtClean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39" t="-6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24667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11443" y="1268261"/>
            <a:ext cx="29925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200" dirty="0">
                <a:latin typeface="Lucida Console" panose="020B0609040504020204" pitchFamily="49" charset="0"/>
              </a:rPr>
              <a:t>O</a:t>
            </a:r>
            <a:r>
              <a:rPr lang="sl-SI" sz="3200" dirty="0">
                <a:solidFill>
                  <a:srgbClr val="FF0000"/>
                </a:solidFill>
                <a:latin typeface="Lucida Console" panose="020B0609040504020204" pitchFamily="49" charset="0"/>
              </a:rPr>
              <a:t>_</a:t>
            </a:r>
            <a:r>
              <a:rPr lang="sl-SI" sz="3200" dirty="0">
                <a:latin typeface="Lucida Console" panose="020B0609040504020204" pitchFamily="49" charset="0"/>
              </a:rPr>
              <a:t>CURR</a:t>
            </a:r>
            <a:r>
              <a:rPr lang="sl-SI" sz="3200" dirty="0">
                <a:solidFill>
                  <a:srgbClr val="FF0000"/>
                </a:solidFill>
                <a:latin typeface="Lucida Console" panose="020B0609040504020204" pitchFamily="49" charset="0"/>
              </a:rPr>
              <a:t>A</a:t>
            </a:r>
            <a:r>
              <a:rPr lang="sl-SI" sz="3200" dirty="0">
                <a:latin typeface="Lucida Console" panose="020B0609040504020204" pitchFamily="49" charset="0"/>
              </a:rPr>
              <a:t>NCE</a:t>
            </a:r>
          </a:p>
          <a:p>
            <a:r>
              <a:rPr lang="sl-SI" sz="3200" dirty="0" smtClean="0">
                <a:latin typeface="Lucida Console" panose="020B0609040504020204" pitchFamily="49" charset="0"/>
              </a:rPr>
              <a:t>O</a:t>
            </a:r>
            <a:r>
              <a:rPr lang="sl-SI" sz="32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C</a:t>
            </a:r>
            <a:r>
              <a:rPr lang="sl-SI" sz="3200" dirty="0" smtClean="0">
                <a:latin typeface="Lucida Console" panose="020B0609040504020204" pitchFamily="49" charset="0"/>
              </a:rPr>
              <a:t>CURR</a:t>
            </a:r>
            <a:r>
              <a:rPr lang="sl-SI" sz="32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E</a:t>
            </a:r>
            <a:r>
              <a:rPr lang="sl-SI" sz="3200" dirty="0" smtClean="0">
                <a:latin typeface="Lucida Console" panose="020B0609040504020204" pitchFamily="49" charset="0"/>
              </a:rPr>
              <a:t>NCE</a:t>
            </a:r>
            <a:endParaRPr lang="sl-SI" sz="3200" dirty="0">
              <a:latin typeface="Lucida Console" panose="020B0609040504020204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34062" y="993940"/>
            <a:ext cx="29925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200" dirty="0" smtClean="0">
                <a:latin typeface="Lucida Console" panose="020B0609040504020204" pitchFamily="49" charset="0"/>
              </a:rPr>
              <a:t>O</a:t>
            </a:r>
            <a:r>
              <a:rPr lang="sl-SI" sz="32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_</a:t>
            </a:r>
            <a:r>
              <a:rPr lang="sl-SI" sz="3200" dirty="0" smtClean="0">
                <a:latin typeface="Lucida Console" panose="020B0609040504020204" pitchFamily="49" charset="0"/>
              </a:rPr>
              <a:t>CURR</a:t>
            </a:r>
            <a:r>
              <a:rPr lang="sl-SI" sz="32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_A</a:t>
            </a:r>
            <a:r>
              <a:rPr lang="sl-SI" sz="3200" dirty="0" smtClean="0">
                <a:latin typeface="Lucida Console" panose="020B0609040504020204" pitchFamily="49" charset="0"/>
              </a:rPr>
              <a:t>NCE</a:t>
            </a:r>
            <a:endParaRPr lang="sl-SI" sz="3200" dirty="0">
              <a:latin typeface="Lucida Console" panose="020B0609040504020204" pitchFamily="49" charset="0"/>
            </a:endParaRPr>
          </a:p>
          <a:p>
            <a:r>
              <a:rPr lang="sl-SI" sz="3200" dirty="0" smtClean="0">
                <a:latin typeface="Lucida Console" panose="020B0609040504020204" pitchFamily="49" charset="0"/>
              </a:rPr>
              <a:t>O</a:t>
            </a:r>
            <a:r>
              <a:rPr lang="sl-SI" sz="32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C</a:t>
            </a:r>
            <a:r>
              <a:rPr lang="sl-SI" sz="3200" dirty="0" smtClean="0">
                <a:latin typeface="Lucida Console" panose="020B0609040504020204" pitchFamily="49" charset="0"/>
              </a:rPr>
              <a:t>CURR</a:t>
            </a:r>
            <a:r>
              <a:rPr lang="sl-SI" sz="32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E_</a:t>
            </a:r>
            <a:r>
              <a:rPr lang="sl-SI" sz="3200" dirty="0" smtClean="0">
                <a:latin typeface="Lucida Console" panose="020B0609040504020204" pitchFamily="49" charset="0"/>
              </a:rPr>
              <a:t>NCE</a:t>
            </a:r>
            <a:endParaRPr lang="sl-SI" sz="3200" dirty="0">
              <a:latin typeface="Lucida Console" panose="020B0609040504020204" pitchFamily="49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1013010" y="2680447"/>
                <a:ext cx="384585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sz="2800" b="0" i="1" smtClean="0">
                          <a:latin typeface="Cambria Math" panose="02040503050406030204" pitchFamily="18" charset="0"/>
                        </a:rPr>
                        <m:t>𝐾𝐴𝑍𝐸𝑁</m:t>
                      </m:r>
                      <m:r>
                        <a:rPr lang="en-US" sz="28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l-SI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l-SI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sl-SI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 </m:t>
                      </m:r>
                      <m:sSub>
                        <m:sSubPr>
                          <m:ctrlPr>
                            <a:rPr lang="sl-SI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∝</m:t>
                          </m:r>
                        </m:e>
                        <m:sub>
                          <m:r>
                            <a:rPr lang="sl-SI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𝐴𝐸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3010" y="2680447"/>
                <a:ext cx="3845859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6687671" y="2537011"/>
                <a:ext cx="253701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sz="2800" i="1">
                          <a:latin typeface="Cambria Math" panose="02040503050406030204" pitchFamily="18" charset="0"/>
                        </a:rPr>
                        <m:t>𝐾𝐴𝑍𝐸𝑁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l-SI" sz="2800" i="1">
                          <a:latin typeface="Cambria Math" panose="02040503050406030204" pitchFamily="18" charset="0"/>
                        </a:rPr>
                        <m:t>3 </m:t>
                      </m:r>
                      <m:r>
                        <a:rPr lang="sl-SI" sz="2800" i="1">
                          <a:latin typeface="Cambria Math" panose="02040503050406030204" pitchFamily="18" charset="0"/>
                        </a:rPr>
                        <m:t>𝛿</m:t>
                      </m:r>
                    </m:oMath>
                  </m:oMathPara>
                </a14:m>
                <a:endParaRPr lang="en-US" sz="2800" i="1" dirty="0">
                  <a:latin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7671" y="2537011"/>
                <a:ext cx="2537012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7-Point Star 7"/>
              <p:cNvSpPr/>
              <p:nvPr/>
            </p:nvSpPr>
            <p:spPr>
              <a:xfrm>
                <a:off x="3836894" y="3460376"/>
                <a:ext cx="3783106" cy="2994212"/>
              </a:xfrm>
              <a:prstGeom prst="star7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sl-SI" sz="2400" dirty="0"/>
                  <a:t>Določitev </a:t>
                </a:r>
                <a14:m>
                  <m:oMath xmlns:m="http://schemas.openxmlformats.org/officeDocument/2006/math">
                    <m:r>
                      <a:rPr lang="sl-SI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</m:oMath>
                </a14:m>
                <a:r>
                  <a:rPr lang="sl-SI" sz="2400" dirty="0"/>
                  <a:t> in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l-SI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l-SI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∝</m:t>
                        </m:r>
                      </m:e>
                      <m:sub>
                        <m:r>
                          <m:rPr>
                            <m:nor/>
                          </m:rPr>
                          <a:rPr lang="sl-SI" sz="2400" dirty="0"/>
                          <m:t>x</m:t>
                        </m:r>
                        <m:r>
                          <m:rPr>
                            <m:nor/>
                          </m:rPr>
                          <a:rPr lang="sl-SI" sz="2400" baseline="-25000" dirty="0"/>
                          <m:t>i</m:t>
                        </m:r>
                        <m:r>
                          <m:rPr>
                            <m:nor/>
                          </m:rPr>
                          <a:rPr lang="sl-SI" sz="2400" dirty="0"/>
                          <m:t>y</m:t>
                        </m:r>
                        <m:r>
                          <m:rPr>
                            <m:nor/>
                          </m:rPr>
                          <a:rPr lang="sl-SI" sz="2400" baseline="-25000" dirty="0"/>
                          <m:t>i</m:t>
                        </m:r>
                        <m:sSub>
                          <m:sSubPr>
                            <m:ctrlPr>
                              <a:rPr lang="sl-SI" sz="2400" i="1" baseline="-25000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/>
                          <m:sub/>
                        </m:sSub>
                      </m:sub>
                    </m:sSub>
                  </m:oMath>
                </a14:m>
                <a:r>
                  <a:rPr lang="sl-SI" sz="2400" dirty="0" smtClean="0"/>
                  <a:t>je </a:t>
                </a:r>
                <a:r>
                  <a:rPr lang="sl-SI" sz="2400" dirty="0"/>
                  <a:t>stvar ekspertov za tisto področje </a:t>
                </a:r>
                <a:endParaRPr lang="en-US" sz="2400" dirty="0"/>
              </a:p>
            </p:txBody>
          </p:sp>
        </mc:Choice>
        <mc:Fallback>
          <p:sp>
            <p:nvSpPr>
              <p:cNvPr id="8" name="7-Point Star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6894" y="3460376"/>
                <a:ext cx="3783106" cy="2994212"/>
              </a:xfrm>
              <a:prstGeom prst="star7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79809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Določiti "poravnavo" tako, da bo cena čim manjša</a:t>
            </a:r>
          </a:p>
          <a:p>
            <a:r>
              <a:rPr lang="sl-SI" dirty="0" smtClean="0"/>
              <a:t>Seveda pri znanih vrednosti parametrov za kazen</a:t>
            </a:r>
          </a:p>
          <a:p>
            <a:endParaRPr lang="sl-SI" dirty="0"/>
          </a:p>
          <a:p>
            <a:r>
              <a:rPr lang="sl-SI" dirty="0" smtClean="0"/>
              <a:t>Seveda je spet pregled vseh možnosti "nemogoča" rešitev </a:t>
            </a:r>
          </a:p>
          <a:p>
            <a:endParaRPr lang="sl-SI" dirty="0"/>
          </a:p>
          <a:p>
            <a:r>
              <a:rPr lang="sl-SI" dirty="0" smtClean="0"/>
              <a:t>Podobnost nizov – minimalna kazen za poravnavo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7824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IDEJA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sl-SI" dirty="0" smtClean="0"/>
                  <a:t>Če je en niz "prazen" (recimo X), potem je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sl-SI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kazen</m:t>
                    </m:r>
                    <m:r>
                      <a:rPr lang="sl-SI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  <m:r>
                      <a:rPr lang="sl-SI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r>
                      <a:rPr lang="sl-SI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∗ </m:t>
                    </m:r>
                    <m:r>
                      <m:rPr>
                        <m:nor/>
                      </m:rPr>
                      <a:rPr lang="sl-SI" dirty="0"/>
                      <m:t>len</m:t>
                    </m:r>
                    <m:r>
                      <m:rPr>
                        <m:nor/>
                      </m:rPr>
                      <a:rPr lang="sl-SI" dirty="0"/>
                      <m:t>(</m:t>
                    </m:r>
                    <m:r>
                      <m:rPr>
                        <m:nor/>
                      </m:rPr>
                      <a:rPr lang="sl-SI" b="0" i="0" dirty="0" smtClean="0"/>
                      <m:t>Y</m:t>
                    </m:r>
                    <m:r>
                      <m:rPr>
                        <m:nor/>
                      </m:rPr>
                      <a:rPr lang="sl-SI" dirty="0"/>
                      <m:t>)</m:t>
                    </m:r>
                  </m:oMath>
                </a14:m>
                <a:endParaRPr lang="sl-SI" dirty="0"/>
              </a:p>
              <a:p>
                <a:r>
                  <a:rPr lang="sl-SI" dirty="0" smtClean="0"/>
                  <a:t>Sicer pa imamo tri možnosti:</a:t>
                </a:r>
              </a:p>
              <a:p>
                <a:pPr lvl="1"/>
                <a:r>
                  <a:rPr lang="sl-SI" dirty="0" smtClean="0"/>
                  <a:t>Poravnamo zadnja znaka</a:t>
                </a:r>
              </a:p>
              <a:p>
                <a:pPr lvl="1"/>
                <a:r>
                  <a:rPr lang="sl-SI" dirty="0" smtClean="0"/>
                  <a:t>V X na koncu dodamo _</a:t>
                </a:r>
              </a:p>
              <a:p>
                <a:pPr lvl="1"/>
                <a:r>
                  <a:rPr lang="sl-SI" dirty="0" smtClean="0"/>
                  <a:t>V Y na koncu dodamo _</a:t>
                </a:r>
              </a:p>
              <a:p>
                <a:pPr lvl="1"/>
                <a:endParaRPr lang="sl-SI" dirty="0"/>
              </a:p>
              <a:p>
                <a:r>
                  <a:rPr lang="sl-SI" dirty="0" smtClean="0"/>
                  <a:t>OPT(i, j) : optimalna poravnava med nizoma x</a:t>
                </a:r>
                <a:r>
                  <a:rPr lang="sl-SI" baseline="-25000" dirty="0" smtClean="0"/>
                  <a:t>1</a:t>
                </a:r>
                <a:r>
                  <a:rPr lang="sl-SI" dirty="0" smtClean="0"/>
                  <a:t>x</a:t>
                </a:r>
                <a:r>
                  <a:rPr lang="sl-SI" baseline="-25000" dirty="0" smtClean="0"/>
                  <a:t>2</a:t>
                </a:r>
                <a:r>
                  <a:rPr lang="sl-SI" dirty="0" smtClean="0"/>
                  <a:t>…</a:t>
                </a:r>
                <a:r>
                  <a:rPr lang="sl-SI" dirty="0" err="1" smtClean="0"/>
                  <a:t>x</a:t>
                </a:r>
                <a:r>
                  <a:rPr lang="sl-SI" baseline="-25000" dirty="0" err="1" smtClean="0"/>
                  <a:t>i</a:t>
                </a:r>
                <a:r>
                  <a:rPr lang="sl-SI" dirty="0" smtClean="0"/>
                  <a:t> in y</a:t>
                </a:r>
                <a:r>
                  <a:rPr lang="sl-SI" baseline="-25000" dirty="0" smtClean="0"/>
                  <a:t>1</a:t>
                </a:r>
                <a:r>
                  <a:rPr lang="sl-SI" dirty="0" smtClean="0"/>
                  <a:t>y</a:t>
                </a:r>
                <a:r>
                  <a:rPr lang="sl-SI" baseline="-25000" dirty="0" smtClean="0"/>
                  <a:t>2</a:t>
                </a:r>
                <a:r>
                  <a:rPr lang="sl-SI" dirty="0" smtClean="0"/>
                  <a:t>…</a:t>
                </a:r>
                <a:r>
                  <a:rPr lang="sl-SI" dirty="0" err="1" smtClean="0"/>
                  <a:t>y</a:t>
                </a:r>
                <a:r>
                  <a:rPr lang="sl-SI" baseline="-25000" dirty="0" err="1" smtClean="0"/>
                  <a:t>j</a:t>
                </a:r>
                <a:r>
                  <a:rPr lang="sl-SI" dirty="0" smtClean="0"/>
                  <a:t> </a:t>
                </a:r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39" t="-6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5755341" y="3074893"/>
                <a:ext cx="5091953" cy="118840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sl-SI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sl-SI" dirty="0"/>
                          <m:t>OPT</m:t>
                        </m:r>
                        <m:r>
                          <m:rPr>
                            <m:nor/>
                          </m:rPr>
                          <a:rPr lang="sl-SI" dirty="0"/>
                          <m:t>(</m:t>
                        </m:r>
                        <m:r>
                          <m:rPr>
                            <m:nor/>
                          </m:rPr>
                          <a:rPr lang="sl-SI" dirty="0"/>
                          <m:t>i</m:t>
                        </m:r>
                        <m:r>
                          <m:rPr>
                            <m:nor/>
                          </m:rPr>
                          <a:rPr lang="sl-SI" dirty="0"/>
                          <m:t>, </m:t>
                        </m:r>
                        <m:r>
                          <m:rPr>
                            <m:nor/>
                          </m:rPr>
                          <a:rPr lang="sl-SI" dirty="0"/>
                          <m:t>j</m:t>
                        </m:r>
                        <m:r>
                          <m:rPr>
                            <m:nor/>
                          </m:rPr>
                          <a:rPr lang="sl-SI" dirty="0"/>
                          <m:t>) =</m:t>
                        </m:r>
                        <m:r>
                          <m:rPr>
                            <m:sty m:val="p"/>
                          </m:rPr>
                          <a:rPr lang="sl-SI" b="0" i="0" dirty="0" smtClean="0">
                            <a:latin typeface="Cambria Math" panose="02040503050406030204" pitchFamily="18" charset="0"/>
                          </a:rPr>
                          <m:t>min</m:t>
                        </m:r>
                        <m:r>
                          <a:rPr lang="sl-SI" b="0" i="1" dirty="0" smtClean="0">
                            <a:latin typeface="Cambria Math" panose="02040503050406030204" pitchFamily="18" charset="0"/>
                          </a:rPr>
                          <m:t>⁡</m:t>
                        </m:r>
                        <m:d>
                          <m:dPr>
                            <m:begChr m:val="{"/>
                            <m:endChr m:val=""/>
                            <m:ctrlPr>
                              <a:rPr lang="sl-SI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sl-SI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sSub>
                                    <m:sSubPr>
                                      <m:ctrlPr>
                                        <a:rPr lang="sl-SI" b="0" i="1" dirty="0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l-SI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∝</m:t>
                                      </m:r>
                                    </m:e>
                                    <m:sub>
                                      <m:r>
                                        <m:rPr>
                                          <m:nor/>
                                        </m:rPr>
                                        <a:rPr lang="sl-SI" dirty="0"/>
                                        <m:t>x</m:t>
                                      </m:r>
                                      <m:r>
                                        <m:rPr>
                                          <m:nor/>
                                        </m:rPr>
                                        <a:rPr lang="sl-SI" baseline="-25000" dirty="0"/>
                                        <m:t>i</m:t>
                                      </m:r>
                                      <m:r>
                                        <m:rPr>
                                          <m:nor/>
                                        </m:rPr>
                                        <a:rPr lang="sl-SI" dirty="0"/>
                                        <m:t>y</m:t>
                                      </m:r>
                                      <m:r>
                                        <m:rPr>
                                          <m:nor/>
                                        </m:rPr>
                                        <a:rPr lang="sl-SI" baseline="-25000" dirty="0"/>
                                        <m:t>i</m:t>
                                      </m:r>
                                      <m:r>
                                        <m:rPr>
                                          <m:nor/>
                                        </m:rPr>
                                        <a:rPr lang="sl-SI" b="0" i="0" baseline="-25000" dirty="0" smtClean="0"/>
                                        <m:t> </m:t>
                                      </m:r>
                                    </m:sub>
                                  </m:sSub>
                                  <m:r>
                                    <m:rPr>
                                      <m:brk m:alnAt="7"/>
                                    </m:rPr>
                                    <a:rPr lang="sl-SI" b="0" i="1" dirty="0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sl-SI" b="0" i="1" dirty="0" smtClean="0">
                                      <a:latin typeface="Cambria Math" panose="02040503050406030204" pitchFamily="18" charset="0"/>
                                    </a:rPr>
                                    <m:t>𝑂𝑃𝑇</m:t>
                                  </m:r>
                                  <m:r>
                                    <a:rPr lang="sl-SI" b="0" i="1" dirty="0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sl-SI" b="0" i="1" dirty="0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sl-SI" b="0" i="1" dirty="0" smtClean="0">
                                      <a:latin typeface="Cambria Math" panose="02040503050406030204" pitchFamily="18" charset="0"/>
                                    </a:rPr>
                                    <m:t>−1, </m:t>
                                  </m:r>
                                  <m:r>
                                    <a:rPr lang="sl-SI" b="0" i="1" dirty="0" smtClean="0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  <m:r>
                                    <a:rPr lang="sl-SI" b="0" i="1" dirty="0" smtClean="0">
                                      <a:latin typeface="Cambria Math" panose="02040503050406030204" pitchFamily="18" charset="0"/>
                                    </a:rPr>
                                    <m:t>−1)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sl-SI" b="0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𝛿</m:t>
                                  </m:r>
                                  <m:r>
                                    <m:rPr>
                                      <m:brk m:alnAt="7"/>
                                    </m:rPr>
                                    <a:rPr lang="sl-SI" i="1" dirty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sl-SI" i="1" dirty="0">
                                      <a:latin typeface="Cambria Math" panose="02040503050406030204" pitchFamily="18" charset="0"/>
                                    </a:rPr>
                                    <m:t>𝑂𝑃𝑇</m:t>
                                  </m:r>
                                  <m:r>
                                    <a:rPr lang="sl-SI" i="1" dirty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sl-SI" i="1" dirty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sl-SI" i="1" dirty="0">
                                      <a:latin typeface="Cambria Math" panose="02040503050406030204" pitchFamily="18" charset="0"/>
                                    </a:rPr>
                                    <m:t>−1, </m:t>
                                  </m:r>
                                  <m:r>
                                    <a:rPr lang="sl-SI" i="1" dirty="0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  <m:r>
                                    <a:rPr lang="sl-SI" i="1" dirty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sl-SI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𝛿</m:t>
                                  </m:r>
                                  <m:r>
                                    <m:rPr>
                                      <m:brk m:alnAt="7"/>
                                    </m:rPr>
                                    <a:rPr lang="sl-SI" i="1" dirty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sl-SI" i="1" dirty="0">
                                      <a:latin typeface="Cambria Math" panose="02040503050406030204" pitchFamily="18" charset="0"/>
                                    </a:rPr>
                                    <m:t>𝑂𝑃𝑇</m:t>
                                  </m:r>
                                  <m:r>
                                    <a:rPr lang="sl-SI" i="1" dirty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sl-SI" i="1" dirty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sl-SI" i="1" dirty="0">
                                      <a:latin typeface="Cambria Math" panose="02040503050406030204" pitchFamily="18" charset="0"/>
                                    </a:rPr>
                                    <m:t>, </m:t>
                                  </m:r>
                                  <m:r>
                                    <a:rPr lang="sl-SI" i="1" dirty="0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  <m:r>
                                    <a:rPr lang="sl-SI" b="0" i="1" dirty="0" smtClean="0">
                                      <a:latin typeface="Cambria Math" panose="02040503050406030204" pitchFamily="18" charset="0"/>
                                    </a:rPr>
                                    <m:t> −1</m:t>
                                  </m:r>
                                  <m:r>
                                    <a:rPr lang="sl-SI" i="1" dirty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mr>
                            </m:m>
                          </m:e>
                        </m:d>
                      </m:e>
                      <m:sub>
                        <m:sSub>
                          <m:sSubPr>
                            <m:ctrlPr>
                              <a:rPr lang="sl-SI" i="1" baseline="-25000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/>
                          <m:sub/>
                        </m:sSub>
                      </m:sub>
                    </m:sSub>
                  </m:oMath>
                </a14:m>
                <a:r>
                  <a:rPr lang="sl-SI" dirty="0" smtClean="0"/>
                  <a:t> </a:t>
                </a:r>
                <a:endParaRPr lang="en-US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5341" y="3074893"/>
                <a:ext cx="5091953" cy="118840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64618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Izpeljava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865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dge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1206</TotalTime>
  <Words>190</Words>
  <Application>Microsoft Office PowerPoint</Application>
  <PresentationFormat>Widescreen</PresentationFormat>
  <Paragraphs>44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Cambria Math</vt:lpstr>
      <vt:lpstr>Gill Sans MT</vt:lpstr>
      <vt:lpstr>Impact</vt:lpstr>
      <vt:lpstr>Lucida Console</vt:lpstr>
      <vt:lpstr>Badge</vt:lpstr>
      <vt:lpstr>Razdalja med nizoma</vt:lpstr>
      <vt:lpstr>PowerPoint Presentation</vt:lpstr>
      <vt:lpstr>Poravnava nizov</vt:lpstr>
      <vt:lpstr>PORAVNAVA dveh nizOV</vt:lpstr>
      <vt:lpstr>"Kazen"</vt:lpstr>
      <vt:lpstr>PowerPoint Presentation</vt:lpstr>
      <vt:lpstr>PROBLEM</vt:lpstr>
      <vt:lpstr>IDEJA</vt:lpstr>
      <vt:lpstr>Izpeljava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Izbira intervalov</dc:title>
  <dc:creator>Lokar, Matija</dc:creator>
  <cp:lastModifiedBy> </cp:lastModifiedBy>
  <cp:revision>20</cp:revision>
  <dcterms:created xsi:type="dcterms:W3CDTF">2017-04-11T14:02:26Z</dcterms:created>
  <dcterms:modified xsi:type="dcterms:W3CDTF">2017-04-12T15:44:14Z</dcterms:modified>
</cp:coreProperties>
</file>